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  <p:sldMasterId id="2147483657" r:id="rId2"/>
    <p:sldMasterId id="2147483670" r:id="rId3"/>
  </p:sldMasterIdLst>
  <p:notesMasterIdLst>
    <p:notesMasterId r:id="rId20"/>
  </p:notesMasterIdLst>
  <p:sldIdLst>
    <p:sldId id="457" r:id="rId4"/>
    <p:sldId id="566" r:id="rId5"/>
    <p:sldId id="564" r:id="rId6"/>
    <p:sldId id="582" r:id="rId7"/>
    <p:sldId id="598" r:id="rId8"/>
    <p:sldId id="561" r:id="rId9"/>
    <p:sldId id="585" r:id="rId10"/>
    <p:sldId id="600" r:id="rId11"/>
    <p:sldId id="595" r:id="rId12"/>
    <p:sldId id="581" r:id="rId13"/>
    <p:sldId id="589" r:id="rId14"/>
    <p:sldId id="605" r:id="rId15"/>
    <p:sldId id="516" r:id="rId16"/>
    <p:sldId id="604" r:id="rId17"/>
    <p:sldId id="560" r:id="rId18"/>
    <p:sldId id="597" r:id="rId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880" userDrawn="1">
          <p15:clr>
            <a:srgbClr val="A4A3A4"/>
          </p15:clr>
        </p15:guide>
        <p15:guide id="3" orient="horz">
          <p15:clr>
            <a:srgbClr val="A4A3A4"/>
          </p15:clr>
        </p15:guide>
        <p15:guide id="4">
          <p15:clr>
            <a:srgbClr val="A4A3A4"/>
          </p15:clr>
        </p15:guide>
        <p15:guide id="5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14141"/>
    <a:srgbClr val="414484"/>
    <a:srgbClr val="04347D"/>
    <a:srgbClr val="C7A859"/>
    <a:srgbClr val="9C092F"/>
    <a:srgbClr val="1AA8FE"/>
    <a:srgbClr val="8FAADC"/>
    <a:srgbClr val="6082AD"/>
    <a:srgbClr val="004890"/>
    <a:srgbClr val="EAED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FD0F851-EC5A-4D38-B0AD-8093EC10F338}" styleName="Estilo claro 1 - Acento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3B4B98B0-60AC-42C2-AFA5-B58CD77FA1E5}" styleName="Estilo claro 1 - Acent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Estilo claro 1 - Acento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84E427A-3D55-4303-BF80-6455036E1DE7}" styleName="Estilo temático 1 - Énfasis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Estilo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4C1A8A3-306A-4EB7-A6B1-4F7E0EB9C5D6}" styleName="Estilo medio 3 - Énfasis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35758FB7-9AC5-4552-8A53-C91805E547FA}" styleName="Estilo temático 1 - Énfasis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C2FFA5D-87B4-456A-9821-1D502468CF0F}" styleName="Estilo temático 1 - Énfasis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361" autoAdjust="0"/>
    <p:restoredTop sz="94660"/>
  </p:normalViewPr>
  <p:slideViewPr>
    <p:cSldViewPr snapToGrid="0" snapToObjects="1">
      <p:cViewPr varScale="1">
        <p:scale>
          <a:sx n="68" d="100"/>
          <a:sy n="68" d="100"/>
        </p:scale>
        <p:origin x="2016" y="60"/>
      </p:cViewPr>
      <p:guideLst>
        <p:guide pos="2880"/>
        <p:guide orient="horz"/>
        <p:guide/>
        <p:guide orient="horz" pos="216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90" d="100"/>
        <a:sy n="90" d="100"/>
      </p:scale>
      <p:origin x="0" y="-75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80A98B-92B9-4661-8148-70A28B87BFA7}" type="datetimeFigureOut">
              <a:rPr lang="es-ES" smtClean="0"/>
              <a:t>12/11/2020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10EC59-92A8-49D9-A266-1F666DA847F6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498262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Marcador de imagen d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371600" y="1143000"/>
            <a:ext cx="41148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3" name="Marcador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n-US" smtClean="0">
              <a:ea typeface="ＭＳ Ｐゴシック" pitchFamily="34" charset="-128"/>
            </a:endParaRPr>
          </a:p>
        </p:txBody>
      </p:sp>
      <p:sp>
        <p:nvSpPr>
          <p:cNvPr id="51204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4B0A0AE6-080A-4F9F-A673-9A11D0876B05}" type="slidenum">
              <a:rPr lang="es-ES" altLang="en-US" smtClean="0">
                <a:solidFill>
                  <a:srgbClr val="000000"/>
                </a:solidFill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2</a:t>
            </a:fld>
            <a:endParaRPr lang="es-ES" altLang="en-US" smtClean="0">
              <a:solidFill>
                <a:srgbClr val="000000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24531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Marcador de imagen d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7827" name="Marcador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n-US" smtClean="0">
              <a:ea typeface="ＭＳ Ｐゴシック" pitchFamily="34" charset="-128"/>
            </a:endParaRPr>
          </a:p>
        </p:txBody>
      </p:sp>
      <p:sp>
        <p:nvSpPr>
          <p:cNvPr id="77828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C6744205-0476-4D52-9178-0D372C704DD9}" type="slidenum">
              <a:rPr lang="es-ES" altLang="en-US">
                <a:solidFill>
                  <a:srgbClr val="000000"/>
                </a:solidFill>
              </a:rPr>
              <a:pPr eaLnBrk="1" hangingPunct="1"/>
              <a:t>11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60398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Marcador de imagen d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371600" y="1143000"/>
            <a:ext cx="41148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Marcador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n-US" smtClean="0">
              <a:ea typeface="ＭＳ Ｐゴシック" pitchFamily="34" charset="-128"/>
            </a:endParaRPr>
          </a:p>
        </p:txBody>
      </p:sp>
      <p:sp>
        <p:nvSpPr>
          <p:cNvPr id="45060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8B141422-E75A-4951-A120-5C954BFB48E6}" type="slidenum">
              <a:rPr lang="es-ES" altLang="en-US" smtClean="0"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12</a:t>
            </a:fld>
            <a:endParaRPr lang="es-ES" altLang="en-US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755690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Marcador de imagen d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371600" y="1143000"/>
            <a:ext cx="41148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Marcador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n-US" smtClean="0">
              <a:ea typeface="ＭＳ Ｐゴシック" pitchFamily="34" charset="-128"/>
            </a:endParaRPr>
          </a:p>
        </p:txBody>
      </p:sp>
      <p:sp>
        <p:nvSpPr>
          <p:cNvPr id="45060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8B141422-E75A-4951-A120-5C954BFB48E6}" type="slidenum">
              <a:rPr lang="es-ES" altLang="en-US" smtClean="0"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13</a:t>
            </a:fld>
            <a:endParaRPr lang="es-ES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Marcador de imagen d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371600" y="1143000"/>
            <a:ext cx="41148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Marcador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n-US" smtClean="0">
              <a:ea typeface="ＭＳ Ｐゴシック" pitchFamily="34" charset="-128"/>
            </a:endParaRPr>
          </a:p>
        </p:txBody>
      </p:sp>
      <p:sp>
        <p:nvSpPr>
          <p:cNvPr id="45060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8B141422-E75A-4951-A120-5C954BFB48E6}" type="slidenum">
              <a:rPr lang="es-ES" altLang="en-US" smtClean="0"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14</a:t>
            </a:fld>
            <a:endParaRPr lang="es-ES" altLang="en-US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04282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Marcador de imagen d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371600" y="1143000"/>
            <a:ext cx="41148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Marcador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n-US" smtClean="0">
              <a:ea typeface="ＭＳ Ｐゴシック" pitchFamily="34" charset="-128"/>
            </a:endParaRPr>
          </a:p>
        </p:txBody>
      </p:sp>
      <p:sp>
        <p:nvSpPr>
          <p:cNvPr id="56324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7688A3B9-796E-420C-B9FB-E3F641ECED13}" type="slidenum">
              <a:rPr lang="es-ES" altLang="en-US" smtClean="0">
                <a:solidFill>
                  <a:srgbClr val="000000"/>
                </a:solidFill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15</a:t>
            </a:fld>
            <a:endParaRPr lang="es-ES" altLang="en-US" smtClean="0">
              <a:solidFill>
                <a:srgbClr val="000000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65509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Marcador de imagen d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7827" name="Marcador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n-US" smtClean="0">
              <a:ea typeface="ＭＳ Ｐゴシック" pitchFamily="34" charset="-128"/>
            </a:endParaRPr>
          </a:p>
        </p:txBody>
      </p:sp>
      <p:sp>
        <p:nvSpPr>
          <p:cNvPr id="77828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C6744205-0476-4D52-9178-0D372C704DD9}" type="slidenum">
              <a:rPr lang="es-ES" altLang="en-US">
                <a:solidFill>
                  <a:srgbClr val="000000"/>
                </a:solidFill>
              </a:rPr>
              <a:pPr eaLnBrk="1" hangingPunct="1"/>
              <a:t>3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34277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Marcador de imagen d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7827" name="Marcador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n-US" smtClean="0">
              <a:ea typeface="ＭＳ Ｐゴシック" pitchFamily="34" charset="-128"/>
            </a:endParaRPr>
          </a:p>
        </p:txBody>
      </p:sp>
      <p:sp>
        <p:nvSpPr>
          <p:cNvPr id="77828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C6744205-0476-4D52-9178-0D372C704DD9}" type="slidenum">
              <a:rPr lang="es-ES" altLang="en-US">
                <a:solidFill>
                  <a:srgbClr val="000000"/>
                </a:solidFill>
              </a:rPr>
              <a:pPr eaLnBrk="1" hangingPunct="1"/>
              <a:t>4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00833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Marcador de imagen d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7827" name="Marcador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n-US" smtClean="0">
              <a:ea typeface="ＭＳ Ｐゴシック" pitchFamily="34" charset="-128"/>
            </a:endParaRPr>
          </a:p>
        </p:txBody>
      </p:sp>
      <p:sp>
        <p:nvSpPr>
          <p:cNvPr id="77828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C6744205-0476-4D52-9178-0D372C704DD9}" type="slidenum">
              <a:rPr lang="es-ES" altLang="en-US">
                <a:solidFill>
                  <a:srgbClr val="000000"/>
                </a:solidFill>
              </a:rPr>
              <a:pPr eaLnBrk="1" hangingPunct="1"/>
              <a:t>5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84079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Marcador de imagen d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1139" name="Marcador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n-US" smtClean="0">
              <a:ea typeface="ＭＳ Ｐゴシック" pitchFamily="34" charset="-128"/>
            </a:endParaRPr>
          </a:p>
        </p:txBody>
      </p:sp>
      <p:sp>
        <p:nvSpPr>
          <p:cNvPr id="91140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746ADE76-BE54-4DA1-B3AC-7DF9523F5318}" type="slidenum">
              <a:rPr lang="es-ES" altLang="en-US" smtClean="0">
                <a:solidFill>
                  <a:srgbClr val="000000"/>
                </a:solidFill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6</a:t>
            </a:fld>
            <a:endParaRPr lang="es-ES" altLang="en-US" smtClean="0">
              <a:solidFill>
                <a:srgbClr val="000000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63790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Marcador de imagen d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7827" name="Marcador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n-US" smtClean="0">
              <a:ea typeface="ＭＳ Ｐゴシック" pitchFamily="34" charset="-128"/>
            </a:endParaRPr>
          </a:p>
        </p:txBody>
      </p:sp>
      <p:sp>
        <p:nvSpPr>
          <p:cNvPr id="77828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C6744205-0476-4D52-9178-0D372C704DD9}" type="slidenum">
              <a:rPr lang="es-ES" altLang="en-US">
                <a:solidFill>
                  <a:srgbClr val="000000"/>
                </a:solidFill>
              </a:rPr>
              <a:pPr eaLnBrk="1" hangingPunct="1"/>
              <a:t>7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91083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Marcador de imagen d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1139" name="Marcador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n-US" smtClean="0">
              <a:ea typeface="ＭＳ Ｐゴシック" pitchFamily="34" charset="-128"/>
            </a:endParaRPr>
          </a:p>
        </p:txBody>
      </p:sp>
      <p:sp>
        <p:nvSpPr>
          <p:cNvPr id="91140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746ADE76-BE54-4DA1-B3AC-7DF9523F5318}" type="slidenum">
              <a:rPr lang="es-ES" altLang="en-US" smtClean="0">
                <a:solidFill>
                  <a:srgbClr val="000000"/>
                </a:solidFill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8</a:t>
            </a:fld>
            <a:endParaRPr lang="es-ES" altLang="en-US" smtClean="0">
              <a:solidFill>
                <a:srgbClr val="000000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11225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Marcador de imagen d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7827" name="Marcador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n-US" smtClean="0">
              <a:ea typeface="ＭＳ Ｐゴシック" pitchFamily="34" charset="-128"/>
            </a:endParaRPr>
          </a:p>
        </p:txBody>
      </p:sp>
      <p:sp>
        <p:nvSpPr>
          <p:cNvPr id="77828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C6744205-0476-4D52-9178-0D372C704DD9}" type="slidenum">
              <a:rPr lang="es-ES" altLang="en-US">
                <a:solidFill>
                  <a:srgbClr val="000000"/>
                </a:solidFill>
              </a:rPr>
              <a:pPr eaLnBrk="1" hangingPunct="1"/>
              <a:t>9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94618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Marcador de imagen d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7827" name="Marcador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n-US" smtClean="0">
              <a:ea typeface="ＭＳ Ｐゴシック" pitchFamily="34" charset="-128"/>
            </a:endParaRPr>
          </a:p>
        </p:txBody>
      </p:sp>
      <p:sp>
        <p:nvSpPr>
          <p:cNvPr id="77828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C6744205-0476-4D52-9178-0D372C704DD9}" type="slidenum">
              <a:rPr lang="es-ES" altLang="en-US">
                <a:solidFill>
                  <a:srgbClr val="000000"/>
                </a:solidFill>
              </a:rPr>
              <a:pPr eaLnBrk="1" hangingPunct="1"/>
              <a:t>10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8795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7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SC2017-Firs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9"/>
          <p:cNvSpPr/>
          <p:nvPr userDrawn="1"/>
        </p:nvSpPr>
        <p:spPr>
          <a:xfrm>
            <a:off x="3048000" y="6095686"/>
            <a:ext cx="6096000" cy="487533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22918" y="1631730"/>
            <a:ext cx="5026945" cy="2998826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5200" b="1">
                <a:solidFill>
                  <a:srgbClr val="004890"/>
                </a:solidFill>
                <a:latin typeface="+mn-lt"/>
              </a:defRPr>
            </a:lvl1pPr>
          </a:lstStyle>
          <a:p>
            <a:r>
              <a:rPr lang="es-ES" dirty="0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722918" y="4900141"/>
            <a:ext cx="5026945" cy="822742"/>
          </a:xfrm>
          <a:prstGeom prst="rect">
            <a:avLst/>
          </a:prstGeom>
          <a:noFill/>
          <a:effectLst/>
        </p:spPr>
        <p:txBody>
          <a:bodyPr anchor="ctr">
            <a:noAutofit/>
          </a:bodyPr>
          <a:lstStyle>
            <a:lvl1pPr marL="0" indent="0" algn="l">
              <a:buNone/>
              <a:defRPr sz="32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 smtClean="0"/>
              <a:t>Haga </a:t>
            </a:r>
            <a:r>
              <a:rPr lang="es-ES" dirty="0" err="1" smtClean="0"/>
              <a:t>click</a:t>
            </a:r>
            <a:r>
              <a:rPr lang="es-ES" dirty="0" smtClean="0"/>
              <a:t> aquí para modificar el subtítulo</a:t>
            </a:r>
          </a:p>
        </p:txBody>
      </p:sp>
      <p:sp>
        <p:nvSpPr>
          <p:cNvPr id="13" name="Rectángulo 12"/>
          <p:cNvSpPr/>
          <p:nvPr userDrawn="1"/>
        </p:nvSpPr>
        <p:spPr>
          <a:xfrm>
            <a:off x="1" y="6095686"/>
            <a:ext cx="3048000" cy="487533"/>
          </a:xfrm>
          <a:prstGeom prst="rect">
            <a:avLst/>
          </a:prstGeom>
          <a:solidFill>
            <a:srgbClr val="00489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600">
              <a:solidFill>
                <a:schemeClr val="bg1"/>
              </a:solidFill>
            </a:endParaRPr>
          </a:p>
        </p:txBody>
      </p:sp>
      <p:sp>
        <p:nvSpPr>
          <p:cNvPr id="15" name="Marcador de texto 14"/>
          <p:cNvSpPr>
            <a:spLocks noGrp="1"/>
          </p:cNvSpPr>
          <p:nvPr>
            <p:ph type="body" sz="quarter" idx="10" hasCustomPrompt="1"/>
          </p:nvPr>
        </p:nvSpPr>
        <p:spPr>
          <a:xfrm>
            <a:off x="244477" y="6095686"/>
            <a:ext cx="2441575" cy="48753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 err="1" smtClean="0"/>
              <a:t>day</a:t>
            </a:r>
            <a:r>
              <a:rPr lang="es-ES" dirty="0" smtClean="0"/>
              <a:t>/</a:t>
            </a:r>
            <a:r>
              <a:rPr lang="es-ES" dirty="0" err="1" smtClean="0"/>
              <a:t>month</a:t>
            </a:r>
            <a:r>
              <a:rPr lang="es-ES" dirty="0" smtClean="0"/>
              <a:t>/</a:t>
            </a:r>
            <a:r>
              <a:rPr lang="es-ES" dirty="0" err="1" smtClean="0"/>
              <a:t>year</a:t>
            </a:r>
            <a:endParaRPr lang="es-ES" dirty="0"/>
          </a:p>
        </p:txBody>
      </p:sp>
      <p:sp>
        <p:nvSpPr>
          <p:cNvPr id="17" name="Marcador de texto 16"/>
          <p:cNvSpPr>
            <a:spLocks noGrp="1"/>
          </p:cNvSpPr>
          <p:nvPr>
            <p:ph type="body" sz="quarter" idx="11" hasCustomPrompt="1"/>
          </p:nvPr>
        </p:nvSpPr>
        <p:spPr>
          <a:xfrm>
            <a:off x="3722916" y="6095684"/>
            <a:ext cx="5026946" cy="48753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>
                <a:solidFill>
                  <a:srgbClr val="004890"/>
                </a:solidFill>
              </a:defRPr>
            </a:lvl1pPr>
          </a:lstStyle>
          <a:p>
            <a:pPr lvl="0"/>
            <a:r>
              <a:rPr lang="es-ES" dirty="0" err="1" smtClean="0"/>
              <a:t>Venue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7871093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3722760" y="1631880"/>
            <a:ext cx="5026680" cy="29984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244440" y="6095880"/>
            <a:ext cx="1191240" cy="4870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/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1495800" y="6095880"/>
            <a:ext cx="1191240" cy="4870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71103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3722760" y="1631880"/>
            <a:ext cx="5026680" cy="29984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87880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3722760" y="1724040"/>
            <a:ext cx="5026680" cy="137160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75412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3722760" y="1631880"/>
            <a:ext cx="5026680" cy="29984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244440" y="6095880"/>
            <a:ext cx="1191240" cy="23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/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244440" y="6350409"/>
            <a:ext cx="1191240" cy="23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/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1495800" y="6095880"/>
            <a:ext cx="1191240" cy="4870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42752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3722760" y="1631880"/>
            <a:ext cx="5026680" cy="29984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244440" y="6095880"/>
            <a:ext cx="1191240" cy="4870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/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1495800" y="6095880"/>
            <a:ext cx="1191240" cy="23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/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1495800" y="6350409"/>
            <a:ext cx="1191240" cy="23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43561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3722760" y="1631880"/>
            <a:ext cx="5026680" cy="29984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244440" y="6095880"/>
            <a:ext cx="1191240" cy="23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/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1495800" y="6095880"/>
            <a:ext cx="1191240" cy="23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/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244440" y="6350409"/>
            <a:ext cx="2441160" cy="23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68357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3722760" y="1631880"/>
            <a:ext cx="5026680" cy="29984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244440" y="6095880"/>
            <a:ext cx="2441160" cy="23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/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244440" y="6350409"/>
            <a:ext cx="2441160" cy="23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9981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3722760" y="1631880"/>
            <a:ext cx="5026680" cy="29984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244440" y="6095880"/>
            <a:ext cx="1191240" cy="23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/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1495800" y="6095880"/>
            <a:ext cx="1191240" cy="23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/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1495800" y="6350409"/>
            <a:ext cx="1191240" cy="23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/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244440" y="6350409"/>
            <a:ext cx="1191240" cy="23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47565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3722760" y="1631880"/>
            <a:ext cx="5026680" cy="29984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244440" y="6095880"/>
            <a:ext cx="785880" cy="23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/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1069920" y="6095880"/>
            <a:ext cx="785880" cy="23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/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1895400" y="6095880"/>
            <a:ext cx="785880" cy="23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/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1895400" y="6350409"/>
            <a:ext cx="785880" cy="23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/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1069920" y="6350409"/>
            <a:ext cx="785880" cy="23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/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244440" y="6350409"/>
            <a:ext cx="785880" cy="23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86434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SC2017-Firs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9"/>
          <p:cNvSpPr/>
          <p:nvPr userDrawn="1"/>
        </p:nvSpPr>
        <p:spPr>
          <a:xfrm>
            <a:off x="3048000" y="6094969"/>
            <a:ext cx="6096000" cy="488528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>
              <a:solidFill>
                <a:prstClr val="white"/>
              </a:solidFill>
            </a:endParaRPr>
          </a:p>
        </p:txBody>
      </p:sp>
      <p:sp>
        <p:nvSpPr>
          <p:cNvPr id="7" name="Rectángulo 12"/>
          <p:cNvSpPr/>
          <p:nvPr userDrawn="1"/>
        </p:nvSpPr>
        <p:spPr>
          <a:xfrm>
            <a:off x="0" y="6094969"/>
            <a:ext cx="3048000" cy="488528"/>
          </a:xfrm>
          <a:prstGeom prst="rect">
            <a:avLst/>
          </a:prstGeom>
          <a:solidFill>
            <a:srgbClr val="00489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 sz="16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22918" y="1631730"/>
            <a:ext cx="5026945" cy="2998826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5200" b="1">
                <a:solidFill>
                  <a:srgbClr val="004890"/>
                </a:solidFill>
                <a:latin typeface="+mn-lt"/>
              </a:defRPr>
            </a:lvl1pPr>
          </a:lstStyle>
          <a:p>
            <a:r>
              <a:rPr lang="es-ES" dirty="0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22918" y="4900141"/>
            <a:ext cx="5026945" cy="822742"/>
          </a:xfrm>
          <a:prstGeom prst="rect">
            <a:avLst/>
          </a:prstGeom>
          <a:noFill/>
          <a:effectLst/>
        </p:spPr>
        <p:txBody>
          <a:bodyPr anchor="ctr">
            <a:noAutofit/>
          </a:bodyPr>
          <a:lstStyle>
            <a:lvl1pPr marL="0" indent="0" algn="l">
              <a:buNone/>
              <a:defRPr sz="32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s-ES" dirty="0" smtClean="0"/>
          </a:p>
        </p:txBody>
      </p:sp>
      <p:sp>
        <p:nvSpPr>
          <p:cNvPr id="15" name="Marcador de texto 14"/>
          <p:cNvSpPr>
            <a:spLocks noGrp="1"/>
          </p:cNvSpPr>
          <p:nvPr>
            <p:ph type="body" sz="quarter" idx="10"/>
          </p:nvPr>
        </p:nvSpPr>
        <p:spPr>
          <a:xfrm>
            <a:off x="244478" y="6095691"/>
            <a:ext cx="2441575" cy="48753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7" name="Marcador de texto 16"/>
          <p:cNvSpPr>
            <a:spLocks noGrp="1"/>
          </p:cNvSpPr>
          <p:nvPr>
            <p:ph type="body" sz="quarter" idx="11"/>
          </p:nvPr>
        </p:nvSpPr>
        <p:spPr>
          <a:xfrm>
            <a:off x="3722916" y="6095684"/>
            <a:ext cx="5026946" cy="48753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>
                <a:solidFill>
                  <a:srgbClr val="004890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352386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SC2017-Gener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464803" y="217893"/>
            <a:ext cx="8229598" cy="83839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3500" b="1"/>
            </a:lvl1pPr>
          </a:lstStyle>
          <a:p>
            <a:r>
              <a:rPr lang="es-ES" dirty="0" smtClean="0"/>
              <a:t>Haga clic para modificar el estilo de título del patrón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idx="1"/>
          </p:nvPr>
        </p:nvSpPr>
        <p:spPr>
          <a:xfrm>
            <a:off x="464803" y="1215072"/>
            <a:ext cx="8229598" cy="48332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2709" y="6232145"/>
            <a:ext cx="1876425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55465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SC2017-Gener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392" y="6231446"/>
            <a:ext cx="1876425" cy="4575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464803" y="217893"/>
            <a:ext cx="8229598" cy="83839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3500" b="1"/>
            </a:lvl1pPr>
          </a:lstStyle>
          <a:p>
            <a:r>
              <a:rPr lang="es-ES" dirty="0" smtClean="0"/>
              <a:t>Haga clic para modificar el estilo de título del patrón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idx="1"/>
          </p:nvPr>
        </p:nvSpPr>
        <p:spPr>
          <a:xfrm>
            <a:off x="464803" y="1215072"/>
            <a:ext cx="8229598" cy="48332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398227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SC2017-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64803" y="217893"/>
            <a:ext cx="8229598" cy="83839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3500" b="1"/>
            </a:lvl1pPr>
          </a:lstStyle>
          <a:p>
            <a:r>
              <a:rPr lang="es-ES" dirty="0" smtClean="0"/>
              <a:t>Haga clic para modificar el estilo de título del patrón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71510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152000" y="877500"/>
            <a:ext cx="6840000" cy="3960000"/>
          </a:xfrm>
          <a:prstGeom prst="rect">
            <a:avLst/>
          </a:prstGeom>
        </p:spPr>
        <p:txBody>
          <a:bodyPr anchor="ctr"/>
          <a:lstStyle>
            <a:lvl1pPr algn="ctr">
              <a:defRPr sz="6000" b="1">
                <a:latin typeface="+mn-lt"/>
              </a:defRPr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99810165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SC2017-La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CuadroTexto 3"/>
          <p:cNvSpPr txBox="1"/>
          <p:nvPr userDrawn="1"/>
        </p:nvSpPr>
        <p:spPr>
          <a:xfrm>
            <a:off x="1990725" y="2487617"/>
            <a:ext cx="5162550" cy="1200383"/>
          </a:xfrm>
          <a:prstGeom prst="rect">
            <a:avLst/>
          </a:prstGeom>
          <a:effectLst>
            <a:outerShdw blurRad="127000" algn="ctr" rotWithShape="0">
              <a:schemeClr val="accent1">
                <a:lumMod val="50000"/>
                <a:alpha val="85000"/>
              </a:schemeClr>
            </a:outerShdw>
          </a:effectLst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s-ES" sz="7200" dirty="0">
                <a:solidFill>
                  <a:prstClr val="white"/>
                </a:solidFill>
                <a:ea typeface="ＭＳ Ｐゴシック" pitchFamily="34" charset="-128"/>
              </a:rPr>
              <a:t>THANK YOU!</a:t>
            </a:r>
          </a:p>
        </p:txBody>
      </p:sp>
      <p:sp>
        <p:nvSpPr>
          <p:cNvPr id="5" name="CuadroTexto 4"/>
          <p:cNvSpPr txBox="1"/>
          <p:nvPr userDrawn="1"/>
        </p:nvSpPr>
        <p:spPr>
          <a:xfrm>
            <a:off x="3360738" y="5865436"/>
            <a:ext cx="2406650" cy="646718"/>
          </a:xfrm>
          <a:prstGeom prst="rect">
            <a:avLst/>
          </a:prstGeom>
          <a:noFill/>
          <a:effectLst>
            <a:outerShdw blurRad="127000" algn="ctr" rotWithShape="0">
              <a:schemeClr val="accent1">
                <a:lumMod val="50000"/>
                <a:alpha val="85000"/>
              </a:schemeClr>
            </a:outerShdw>
          </a:effectLst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s-ES" sz="3600" dirty="0">
                <a:solidFill>
                  <a:prstClr val="white"/>
                </a:solidFill>
                <a:ea typeface="ＭＳ Ｐゴシック" pitchFamily="34" charset="-128"/>
              </a:rPr>
              <a:t>www.bsc.es</a:t>
            </a: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10318" y="4101717"/>
            <a:ext cx="7323364" cy="688936"/>
          </a:xfrm>
          <a:prstGeom prst="rect">
            <a:avLst/>
          </a:prstGeom>
        </p:spPr>
        <p:txBody>
          <a:bodyPr/>
          <a:lstStyle>
            <a:lvl1pPr algn="ctr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96003408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SC2017-La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CuadroTexto 4"/>
          <p:cNvSpPr txBox="1"/>
          <p:nvPr userDrawn="1"/>
        </p:nvSpPr>
        <p:spPr>
          <a:xfrm>
            <a:off x="3360738" y="5865436"/>
            <a:ext cx="2406650" cy="646718"/>
          </a:xfrm>
          <a:prstGeom prst="rect">
            <a:avLst/>
          </a:prstGeom>
          <a:noFill/>
          <a:effectLst>
            <a:outerShdw blurRad="127000" algn="ctr" rotWithShape="0">
              <a:schemeClr val="accent1">
                <a:lumMod val="50000"/>
                <a:alpha val="85000"/>
              </a:schemeClr>
            </a:outerShdw>
          </a:effectLst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s-ES" sz="3600" dirty="0">
                <a:solidFill>
                  <a:prstClr val="white"/>
                </a:solidFill>
                <a:ea typeface="ＭＳ Ｐゴシック" pitchFamily="34" charset="-128"/>
              </a:rPr>
              <a:t>www.bsc.es</a:t>
            </a: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10318" y="4101717"/>
            <a:ext cx="7323364" cy="688936"/>
          </a:xfrm>
          <a:prstGeom prst="rect">
            <a:avLst/>
          </a:prstGeom>
        </p:spPr>
        <p:txBody>
          <a:bodyPr/>
          <a:lstStyle>
            <a:lvl1pPr algn="ctr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59117183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ext-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3" descr="D:\OLD\MisDocumentos\JASMINA\BSC-Corporative Design\BSC Template\cabecera2012-1600px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" y="3"/>
            <a:ext cx="9290050" cy="821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Shape 3"/>
          <p:cNvSpPr txBox="1">
            <a:spLocks noChangeArrowheads="1"/>
          </p:cNvSpPr>
          <p:nvPr userDrawn="1"/>
        </p:nvSpPr>
        <p:spPr bwMode="auto">
          <a:xfrm>
            <a:off x="8458200" y="6355514"/>
            <a:ext cx="533400" cy="502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defTabSz="91440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fld id="{5E0E8C09-F9C9-4CB9-962F-B81940FEB92B}" type="slidenum">
              <a:rPr lang="en-US" sz="1000" smtClean="0">
                <a:solidFill>
                  <a:srgbClr val="23589C"/>
                </a:solidFill>
              </a:rPr>
              <a:pPr algn="r" defTabSz="914400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1800" smtClean="0">
              <a:solidFill>
                <a:prstClr val="black"/>
              </a:solidFill>
              <a:latin typeface="Calibri" pitchFamily="34" charset="0"/>
            </a:endParaRPr>
          </a:p>
        </p:txBody>
      </p:sp>
      <p:pic>
        <p:nvPicPr>
          <p:cNvPr id="7" name="Picture 11" descr="C:\Users\lbermude\Documents\Laura\PWP BSC\img_ok\logo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141133"/>
            <a:ext cx="1936750" cy="567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59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5480" y="122523"/>
            <a:ext cx="574675" cy="29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96876" y="141100"/>
            <a:ext cx="6191348" cy="680868"/>
          </a:xfrm>
          <a:prstGeom prst="rect">
            <a:avLst/>
          </a:prstGeom>
        </p:spPr>
        <p:txBody>
          <a:bodyPr/>
          <a:lstStyle>
            <a:lvl1pPr algn="l">
              <a:defRPr sz="2800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Picture Placeholder 9"/>
          <p:cNvSpPr>
            <a:spLocks noGrp="1" noChangeAspect="1"/>
          </p:cNvSpPr>
          <p:nvPr>
            <p:ph type="pic" sz="quarter" idx="11"/>
          </p:nvPr>
        </p:nvSpPr>
        <p:spPr>
          <a:xfrm>
            <a:off x="4572000" y="3147612"/>
            <a:ext cx="4152900" cy="330631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9" name="Text Placeholder 10"/>
          <p:cNvSpPr>
            <a:spLocks noGrp="1" noChangeAspect="1"/>
          </p:cNvSpPr>
          <p:nvPr>
            <p:ph type="body" sz="quarter" idx="10"/>
          </p:nvPr>
        </p:nvSpPr>
        <p:spPr>
          <a:xfrm>
            <a:off x="395538" y="962661"/>
            <a:ext cx="8329365" cy="5392853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98681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SC2017-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64803" y="217893"/>
            <a:ext cx="8229598" cy="83839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3500" b="1"/>
            </a:lvl1pPr>
          </a:lstStyle>
          <a:p>
            <a:r>
              <a:rPr lang="es-ES" dirty="0" smtClean="0"/>
              <a:t>Haga clic para modificar el estilo de título del patrón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8164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152000" y="877500"/>
            <a:ext cx="6840000" cy="3960000"/>
          </a:xfrm>
          <a:prstGeom prst="rect">
            <a:avLst/>
          </a:prstGeom>
        </p:spPr>
        <p:txBody>
          <a:bodyPr anchor="ctr"/>
          <a:lstStyle>
            <a:lvl1pPr algn="ctr">
              <a:defRPr sz="6000" b="1">
                <a:latin typeface="+mn-lt"/>
              </a:defRPr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2017535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SC2017-La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CuadroTexto 3"/>
          <p:cNvSpPr txBox="1"/>
          <p:nvPr userDrawn="1"/>
        </p:nvSpPr>
        <p:spPr>
          <a:xfrm>
            <a:off x="1991225" y="2486932"/>
            <a:ext cx="5161550" cy="1200329"/>
          </a:xfrm>
          <a:prstGeom prst="rect">
            <a:avLst/>
          </a:prstGeom>
          <a:effectLst>
            <a:outerShdw blurRad="127000" algn="ctr" rotWithShape="0">
              <a:schemeClr val="accent1">
                <a:lumMod val="50000"/>
                <a:alpha val="85000"/>
              </a:scheme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s-ES" sz="7200" dirty="0" smtClean="0">
                <a:solidFill>
                  <a:schemeClr val="bg1"/>
                </a:solidFill>
              </a:rPr>
              <a:t>THANK YOU!</a:t>
            </a:r>
            <a:endParaRPr lang="es-ES" sz="7200" dirty="0">
              <a:solidFill>
                <a:schemeClr val="bg1"/>
              </a:solidFill>
            </a:endParaRPr>
          </a:p>
        </p:txBody>
      </p:sp>
      <p:sp>
        <p:nvSpPr>
          <p:cNvPr id="5" name="CuadroTexto 4"/>
          <p:cNvSpPr txBox="1"/>
          <p:nvPr userDrawn="1"/>
        </p:nvSpPr>
        <p:spPr>
          <a:xfrm>
            <a:off x="3360101" y="5865998"/>
            <a:ext cx="2407901" cy="646331"/>
          </a:xfrm>
          <a:prstGeom prst="rect">
            <a:avLst/>
          </a:prstGeom>
          <a:noFill/>
          <a:effectLst>
            <a:outerShdw blurRad="127000" algn="ctr" rotWithShape="0">
              <a:schemeClr val="accent1">
                <a:lumMod val="50000"/>
                <a:alpha val="85000"/>
              </a:scheme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s-ES" sz="3600" dirty="0" smtClean="0">
                <a:solidFill>
                  <a:schemeClr val="bg1"/>
                </a:solidFill>
              </a:rPr>
              <a:t>www.bsc.es</a:t>
            </a:r>
            <a:endParaRPr lang="es-ES" sz="3600" dirty="0">
              <a:solidFill>
                <a:schemeClr val="bg1"/>
              </a:solidFill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910318" y="4101712"/>
            <a:ext cx="7323364" cy="688936"/>
          </a:xfrm>
          <a:prstGeom prst="rect">
            <a:avLst/>
          </a:prstGeom>
        </p:spPr>
        <p:txBody>
          <a:bodyPr/>
          <a:lstStyle>
            <a:lvl1pPr algn="ctr">
              <a:defRPr sz="4000">
                <a:solidFill>
                  <a:schemeClr val="bg1"/>
                </a:solidFill>
              </a:defRPr>
            </a:lvl1pPr>
          </a:lstStyle>
          <a:p>
            <a:r>
              <a:rPr lang="es-ES" dirty="0" smtClean="0"/>
              <a:t>YOUR-EMAIL@bsc.es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070562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SC2017-La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CuadroTexto 4"/>
          <p:cNvSpPr txBox="1"/>
          <p:nvPr userDrawn="1"/>
        </p:nvSpPr>
        <p:spPr>
          <a:xfrm>
            <a:off x="3360101" y="5865998"/>
            <a:ext cx="2407901" cy="646331"/>
          </a:xfrm>
          <a:prstGeom prst="rect">
            <a:avLst/>
          </a:prstGeom>
          <a:noFill/>
          <a:effectLst>
            <a:outerShdw blurRad="127000" algn="ctr" rotWithShape="0">
              <a:schemeClr val="accent1">
                <a:lumMod val="50000"/>
                <a:alpha val="85000"/>
              </a:scheme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s-ES" sz="3600" dirty="0" smtClean="0">
                <a:solidFill>
                  <a:schemeClr val="bg1"/>
                </a:solidFill>
              </a:rPr>
              <a:t>www.bsc.es</a:t>
            </a:r>
            <a:endParaRPr lang="es-ES" sz="3600" dirty="0">
              <a:solidFill>
                <a:schemeClr val="bg1"/>
              </a:solidFill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910318" y="4101712"/>
            <a:ext cx="7323364" cy="688936"/>
          </a:xfrm>
          <a:prstGeom prst="rect">
            <a:avLst/>
          </a:prstGeom>
        </p:spPr>
        <p:txBody>
          <a:bodyPr/>
          <a:lstStyle>
            <a:lvl1pPr algn="ctr">
              <a:defRPr sz="4000">
                <a:solidFill>
                  <a:schemeClr val="bg1"/>
                </a:solidFill>
              </a:defRPr>
            </a:lvl1pPr>
          </a:lstStyle>
          <a:p>
            <a:r>
              <a:rPr lang="es-ES" dirty="0" smtClean="0"/>
              <a:t>YOUR-EMAIL@bsc.es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7854269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146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3722760" y="1631880"/>
            <a:ext cx="5026680" cy="29984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244440" y="5886720"/>
            <a:ext cx="2441160" cy="9054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100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3722760" y="1631880"/>
            <a:ext cx="5026680" cy="29984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244440" y="6095880"/>
            <a:ext cx="2441160" cy="4870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26884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8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Relationship Id="rId14" Type="http://schemas.openxmlformats.org/officeDocument/2006/relationships/image" Target="../media/image1.jp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5" Type="http://schemas.openxmlformats.org/officeDocument/2006/relationships/slideLayout" Target="../slideLayouts/slideLayout23.xml"/><Relationship Id="rId4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3900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5" r:id="rId4"/>
    <p:sldLayoutId id="2147483654" r:id="rId5"/>
    <p:sldLayoutId id="2147483656" r:id="rId6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stomShape 1"/>
          <p:cNvSpPr/>
          <p:nvPr/>
        </p:nvSpPr>
        <p:spPr>
          <a:xfrm>
            <a:off x="3048000" y="6096521"/>
            <a:ext cx="6096000" cy="486977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027" name="PlaceHolder 2"/>
          <p:cNvSpPr>
            <a:spLocks noGrp="1"/>
          </p:cNvSpPr>
          <p:nvPr>
            <p:ph type="title"/>
          </p:nvPr>
        </p:nvSpPr>
        <p:spPr bwMode="auto">
          <a:xfrm>
            <a:off x="3722691" y="1631528"/>
            <a:ext cx="5026025" cy="2999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000" tIns="45000" rIns="90000" bIns="450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2" name="CustomShape 3"/>
          <p:cNvSpPr/>
          <p:nvPr/>
        </p:nvSpPr>
        <p:spPr>
          <a:xfrm>
            <a:off x="0" y="6096521"/>
            <a:ext cx="3048000" cy="486977"/>
          </a:xfrm>
          <a:prstGeom prst="rect">
            <a:avLst/>
          </a:prstGeom>
          <a:solidFill>
            <a:srgbClr val="00489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029" name="PlaceHolder 4"/>
          <p:cNvSpPr>
            <a:spLocks noGrp="1"/>
          </p:cNvSpPr>
          <p:nvPr>
            <p:ph type="body"/>
          </p:nvPr>
        </p:nvSpPr>
        <p:spPr bwMode="auto">
          <a:xfrm>
            <a:off x="244480" y="6096521"/>
            <a:ext cx="2441575" cy="486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000" tIns="45000" rIns="90000" bIns="450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day/month/year</a:t>
            </a:r>
          </a:p>
        </p:txBody>
      </p:sp>
      <p:sp>
        <p:nvSpPr>
          <p:cNvPr id="1030" name="PlaceHolder 5"/>
          <p:cNvSpPr>
            <a:spLocks noGrp="1"/>
          </p:cNvSpPr>
          <p:nvPr>
            <p:ph type="body"/>
          </p:nvPr>
        </p:nvSpPr>
        <p:spPr bwMode="auto">
          <a:xfrm>
            <a:off x="3722691" y="6094970"/>
            <a:ext cx="5026025" cy="486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000" tIns="45000" rIns="90000" bIns="450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Venue</a:t>
            </a:r>
          </a:p>
        </p:txBody>
      </p:sp>
    </p:spTree>
    <p:extLst>
      <p:ext uri="{BB962C8B-B14F-4D97-AF65-F5344CB8AC3E}">
        <p14:creationId xmlns:p14="http://schemas.microsoft.com/office/powerpoint/2010/main" val="326915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DejaVu Sans" pitchFamily="34" charset="0"/>
          <a:cs typeface="DejaVu Sans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DejaVu Sans" pitchFamily="34" charset="0"/>
          <a:cs typeface="DejaVu Sans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DejaVu Sans" pitchFamily="34" charset="0"/>
          <a:cs typeface="DejaVu Sans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DejaVu Sans" pitchFamily="34" charset="0"/>
          <a:cs typeface="DejaVu Sans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DejaVu Sans" pitchFamily="34" charset="0"/>
          <a:cs typeface="DejaVu Sans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DejaVu Sans" pitchFamily="34" charset="0"/>
          <a:cs typeface="DejaVu Sans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DejaVu Sans" pitchFamily="34" charset="0"/>
          <a:cs typeface="DejaVu Sans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DejaVu Sans" pitchFamily="34" charset="0"/>
          <a:cs typeface="DejaVu Sans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34415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accent1"/>
          </a:solidFill>
          <a:latin typeface="+mn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accent1"/>
          </a:solidFill>
          <a:latin typeface="Calibri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accent1"/>
          </a:solidFill>
          <a:latin typeface="Calibri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accent1"/>
          </a:solidFill>
          <a:latin typeface="Calibri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accent1"/>
          </a:solidFill>
          <a:latin typeface="Calibri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accent1"/>
          </a:solidFill>
          <a:latin typeface="Calibri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accent1"/>
          </a:solidFill>
          <a:latin typeface="Calibri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accent1"/>
          </a:solidFill>
          <a:latin typeface="Calibri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accent1"/>
          </a:solidFill>
          <a:latin typeface="Calibri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13.png"/><Relationship Id="rId4" Type="http://schemas.openxmlformats.org/officeDocument/2006/relationships/image" Target="../media/image22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0" name="TextShape 1"/>
          <p:cNvSpPr txBox="1"/>
          <p:nvPr/>
        </p:nvSpPr>
        <p:spPr>
          <a:xfrm>
            <a:off x="3087059" y="1615728"/>
            <a:ext cx="6030451" cy="2997855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ctr"/>
          <a:lstStyle/>
          <a:p>
            <a:pPr defTabSz="914400">
              <a:defRPr/>
            </a:pPr>
            <a:r>
              <a:rPr lang="en-GB" altLang="es-ES" sz="5200" b="1" spc="-1" dirty="0" smtClean="0">
                <a:solidFill>
                  <a:srgbClr val="004890"/>
                </a:solidFill>
                <a:uFill>
                  <a:solidFill>
                    <a:srgbClr val="FFFFFF"/>
                  </a:solidFill>
                </a:uFill>
                <a:latin typeface="Calibri"/>
                <a:ea typeface="ＭＳ Ｐゴシック" pitchFamily="34" charset="-128"/>
              </a:rPr>
              <a:t>Recent improvements in decadal prediction</a:t>
            </a:r>
            <a:endParaRPr lang="en-GB" altLang="es-ES" sz="5200" b="1" spc="-1" dirty="0">
              <a:solidFill>
                <a:srgbClr val="004890"/>
              </a:solidFill>
              <a:uFill>
                <a:solidFill>
                  <a:srgbClr val="FFFFFF"/>
                </a:solidFill>
              </a:uFill>
              <a:latin typeface="Calibri"/>
              <a:ea typeface="ＭＳ Ｐゴシック" pitchFamily="34" charset="-128"/>
            </a:endParaRPr>
          </a:p>
        </p:txBody>
      </p:sp>
      <p:sp>
        <p:nvSpPr>
          <p:cNvPr id="831" name="TextShape 2"/>
          <p:cNvSpPr txBox="1"/>
          <p:nvPr/>
        </p:nvSpPr>
        <p:spPr>
          <a:xfrm>
            <a:off x="3138739" y="4911657"/>
            <a:ext cx="5481638" cy="1461005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ctr"/>
          <a:lstStyle/>
          <a:p>
            <a:pPr defTabSz="914400">
              <a:defRPr/>
            </a:pPr>
            <a:r>
              <a:rPr lang="en-US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ea typeface="ＭＳ Ｐゴシック" pitchFamily="34" charset="-128"/>
              </a:rPr>
              <a:t>Francisco J. </a:t>
            </a:r>
            <a:r>
              <a:rPr lang="en-US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ea typeface="ＭＳ Ｐゴシック" pitchFamily="34" charset="-128"/>
              </a:rPr>
              <a:t>Doblas-Reyes</a:t>
            </a:r>
          </a:p>
        </p:txBody>
      </p:sp>
      <p:sp>
        <p:nvSpPr>
          <p:cNvPr id="832" name="TextShape 3"/>
          <p:cNvSpPr txBox="1"/>
          <p:nvPr/>
        </p:nvSpPr>
        <p:spPr>
          <a:xfrm>
            <a:off x="244481" y="6096522"/>
            <a:ext cx="2441575" cy="486977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ctr"/>
          <a:lstStyle/>
          <a:p>
            <a:pPr defTabSz="914400">
              <a:defRPr/>
            </a:pPr>
            <a:endParaRPr lang="en-US" sz="2400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  <a:ea typeface="ＭＳ Ｐゴシック" pitchFamily="34" charset="-128"/>
            </a:endParaRPr>
          </a:p>
        </p:txBody>
      </p:sp>
      <p:sp>
        <p:nvSpPr>
          <p:cNvPr id="833" name="TextShape 4"/>
          <p:cNvSpPr txBox="1"/>
          <p:nvPr/>
        </p:nvSpPr>
        <p:spPr>
          <a:xfrm>
            <a:off x="3722693" y="6094971"/>
            <a:ext cx="5026025" cy="486977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ctr"/>
          <a:lstStyle/>
          <a:p>
            <a:pPr defTabSz="914400">
              <a:defRPr/>
            </a:pPr>
            <a:endParaRPr lang="en-US" sz="2400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  <a:ea typeface="ＭＳ Ｐゴシック" pitchFamily="34" charset="-128"/>
            </a:endParaRPr>
          </a:p>
        </p:txBody>
      </p:sp>
      <p:sp>
        <p:nvSpPr>
          <p:cNvPr id="6" name="TextShape 1"/>
          <p:cNvSpPr txBox="1">
            <a:spLocks noChangeArrowheads="1"/>
          </p:cNvSpPr>
          <p:nvPr/>
        </p:nvSpPr>
        <p:spPr bwMode="auto">
          <a:xfrm>
            <a:off x="6402391" y="5"/>
            <a:ext cx="2714625" cy="40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defTabSz="91440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s-ES" sz="1400" b="1" spc="-1" dirty="0" smtClean="0">
                <a:solidFill>
                  <a:srgbClr val="00489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17 November </a:t>
            </a:r>
            <a:r>
              <a:rPr lang="en-US" altLang="es-ES" sz="1400" b="1" spc="-1" dirty="0" smtClean="0">
                <a:solidFill>
                  <a:srgbClr val="00489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2020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9154" y="6093082"/>
            <a:ext cx="1850609" cy="76491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36" b="28053"/>
          <a:stretch/>
        </p:blipFill>
        <p:spPr>
          <a:xfrm>
            <a:off x="3103453" y="6184997"/>
            <a:ext cx="1307164" cy="658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0846673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8" name="Título 1"/>
          <p:cNvSpPr>
            <a:spLocks noGrp="1"/>
          </p:cNvSpPr>
          <p:nvPr>
            <p:ph type="title"/>
          </p:nvPr>
        </p:nvSpPr>
        <p:spPr bwMode="auto">
          <a:xfrm>
            <a:off x="125703" y="190539"/>
            <a:ext cx="8933888" cy="74442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GB" altLang="en-US" sz="3600" dirty="0" smtClean="0"/>
              <a:t>Applications of </a:t>
            </a:r>
            <a:r>
              <a:rPr lang="en-GB" altLang="en-US" sz="3600" dirty="0" smtClean="0"/>
              <a:t>decadal climate predictions</a:t>
            </a:r>
          </a:p>
        </p:txBody>
      </p:sp>
      <p:pic>
        <p:nvPicPr>
          <p:cNvPr id="8" name="Google Shape;68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40806" y="4670075"/>
            <a:ext cx="3055203" cy="2187926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71;p14"/>
          <p:cNvPicPr preferRelativeResize="0">
            <a:picLocks noChangeAspect="1"/>
          </p:cNvPicPr>
          <p:nvPr/>
        </p:nvPicPr>
        <p:blipFill rotWithShape="1">
          <a:blip r:embed="rId4">
            <a:alphaModFix/>
          </a:blip>
          <a:srcRect l="3740" t="4672" r="50924" b="65832"/>
          <a:stretch/>
        </p:blipFill>
        <p:spPr>
          <a:xfrm>
            <a:off x="273858" y="2268124"/>
            <a:ext cx="4073058" cy="20383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73;p14"/>
          <p:cNvPicPr preferRelativeResize="0">
            <a:picLocks noChangeAspect="1"/>
          </p:cNvPicPr>
          <p:nvPr/>
        </p:nvPicPr>
        <p:blipFill rotWithShape="1">
          <a:blip r:embed="rId4">
            <a:alphaModFix/>
          </a:blip>
          <a:srcRect l="49917" t="4672" r="1782" b="65832"/>
          <a:stretch/>
        </p:blipFill>
        <p:spPr>
          <a:xfrm>
            <a:off x="4816145" y="2298320"/>
            <a:ext cx="4215311" cy="198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76;p14"/>
          <p:cNvSpPr txBox="1"/>
          <p:nvPr/>
        </p:nvSpPr>
        <p:spPr>
          <a:xfrm>
            <a:off x="4867414" y="4299424"/>
            <a:ext cx="2926077" cy="4244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2000" dirty="0" smtClean="0">
                <a:solidFill>
                  <a:srgbClr val="414141"/>
                </a:solidFill>
                <a:latin typeface="Calibri" pitchFamily="34" charset="0"/>
                <a:ea typeface="ＭＳ Ｐゴシック" pitchFamily="34" charset="-128"/>
              </a:rPr>
              <a:t>Wheat </a:t>
            </a:r>
            <a:r>
              <a:rPr lang="es" sz="2000" dirty="0">
                <a:solidFill>
                  <a:srgbClr val="414141"/>
                </a:solidFill>
                <a:latin typeface="Calibri" pitchFamily="34" charset="0"/>
                <a:ea typeface="ＭＳ Ｐゴシック" pitchFamily="34" charset="-128"/>
              </a:rPr>
              <a:t>harvesting month</a:t>
            </a:r>
            <a:endParaRPr sz="2000" dirty="0">
              <a:solidFill>
                <a:srgbClr val="414141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12" name="Google Shape;79;p14"/>
          <p:cNvSpPr txBox="1"/>
          <p:nvPr/>
        </p:nvSpPr>
        <p:spPr>
          <a:xfrm>
            <a:off x="1884948" y="1928065"/>
            <a:ext cx="880965" cy="3561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2000" dirty="0" smtClean="0">
                <a:solidFill>
                  <a:srgbClr val="414141"/>
                </a:solidFill>
                <a:latin typeface="Calibri" pitchFamily="34" charset="0"/>
                <a:ea typeface="ＭＳ Ｐゴシック" pitchFamily="34" charset="-128"/>
              </a:rPr>
              <a:t>SPEI6</a:t>
            </a:r>
            <a:endParaRPr sz="2000" dirty="0">
              <a:solidFill>
                <a:srgbClr val="414141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13" name="Google Shape;80;p14"/>
          <p:cNvSpPr txBox="1"/>
          <p:nvPr/>
        </p:nvSpPr>
        <p:spPr>
          <a:xfrm>
            <a:off x="6502863" y="1908602"/>
            <a:ext cx="950565" cy="4737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2000" dirty="0" smtClean="0">
                <a:solidFill>
                  <a:srgbClr val="414141"/>
                </a:solidFill>
                <a:latin typeface="Calibri" pitchFamily="34" charset="0"/>
                <a:ea typeface="ＭＳ Ｐゴシック" pitchFamily="34" charset="-128"/>
              </a:rPr>
              <a:t>HMDI3</a:t>
            </a:r>
            <a:endParaRPr sz="2000" dirty="0">
              <a:solidFill>
                <a:srgbClr val="414141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14" name="Google Shape;81;p14"/>
          <p:cNvSpPr txBox="1"/>
          <p:nvPr/>
        </p:nvSpPr>
        <p:spPr>
          <a:xfrm>
            <a:off x="33437" y="4406400"/>
            <a:ext cx="4777709" cy="1684911"/>
          </a:xfrm>
          <a:prstGeom prst="rect">
            <a:avLst/>
          </a:prstGeom>
          <a:noFill/>
          <a:ln w="9525" cap="flat" cmpd="sng">
            <a:noFill/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2000" dirty="0" smtClean="0">
                <a:solidFill>
                  <a:srgbClr val="414141"/>
                </a:solidFill>
                <a:latin typeface="Calibri" pitchFamily="34" charset="0"/>
                <a:ea typeface="ＭＳ Ｐゴシック" pitchFamily="34" charset="-128"/>
              </a:rPr>
              <a:t>Indicators</a:t>
            </a:r>
            <a:r>
              <a:rPr lang="en-GB" sz="2000" dirty="0" smtClean="0">
                <a:solidFill>
                  <a:srgbClr val="414141"/>
                </a:solidFill>
                <a:latin typeface="Calibri" pitchFamily="34" charset="0"/>
                <a:ea typeface="ＭＳ Ｐゴシック" pitchFamily="34" charset="-128"/>
              </a:rPr>
              <a:t>:</a:t>
            </a:r>
            <a:endParaRPr sz="2000" dirty="0">
              <a:solidFill>
                <a:srgbClr val="414141"/>
              </a:solidFill>
              <a:latin typeface="Calibri" pitchFamily="34" charset="0"/>
              <a:ea typeface="ＭＳ Ｐゴシック" pitchFamily="34" charset="-128"/>
            </a:endParaRPr>
          </a:p>
          <a:p>
            <a:pPr marL="342900" lvl="0" indent="-342900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s" sz="2000" dirty="0" smtClean="0">
                <a:solidFill>
                  <a:srgbClr val="414141"/>
                </a:solidFill>
                <a:latin typeface="Calibri" pitchFamily="34" charset="0"/>
                <a:ea typeface="ＭＳ Ｐゴシック" pitchFamily="34" charset="-128"/>
              </a:rPr>
              <a:t>Drought</a:t>
            </a:r>
            <a:r>
              <a:rPr lang="es" sz="2000" dirty="0">
                <a:solidFill>
                  <a:srgbClr val="414141"/>
                </a:solidFill>
                <a:latin typeface="Calibri" pitchFamily="34" charset="0"/>
                <a:ea typeface="ＭＳ Ｐゴシック" pitchFamily="34" charset="-128"/>
              </a:rPr>
              <a:t>: Standardized Precipitation Evapotranspiration Index (SPEI6) </a:t>
            </a:r>
            <a:endParaRPr sz="2000" dirty="0">
              <a:solidFill>
                <a:srgbClr val="414141"/>
              </a:solidFill>
              <a:latin typeface="Calibri" pitchFamily="34" charset="0"/>
              <a:ea typeface="ＭＳ Ｐゴシック" pitchFamily="34" charset="-128"/>
            </a:endParaRPr>
          </a:p>
          <a:p>
            <a:pPr marL="342900" lvl="0" indent="-342900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s" sz="2000" dirty="0">
                <a:solidFill>
                  <a:srgbClr val="414141"/>
                </a:solidFill>
                <a:latin typeface="Calibri" pitchFamily="34" charset="0"/>
                <a:ea typeface="ＭＳ Ｐゴシック" pitchFamily="34" charset="-128"/>
              </a:rPr>
              <a:t>Heat Stress: Heat Magnitude Day Index (HMDI3)</a:t>
            </a:r>
            <a:endParaRPr sz="2000" dirty="0">
              <a:solidFill>
                <a:srgbClr val="414141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15" name="Espace réservé du texte 2">
            <a:extLst>
              <a:ext uri="{FF2B5EF4-FFF2-40B4-BE49-F238E27FC236}">
                <a16:creationId xmlns:a16="http://schemas.microsoft.com/office/drawing/2014/main" id="{DE005E42-9F5E-4C53-8F0C-28B769DB37FF}"/>
              </a:ext>
            </a:extLst>
          </p:cNvPr>
          <p:cNvSpPr txBox="1">
            <a:spLocks/>
          </p:cNvSpPr>
          <p:nvPr/>
        </p:nvSpPr>
        <p:spPr>
          <a:xfrm>
            <a:off x="0" y="827926"/>
            <a:ext cx="9144000" cy="133849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Clr>
                <a:schemeClr val="accent1"/>
              </a:buClr>
              <a:buSzPts val="1600"/>
              <a:buNone/>
            </a:pPr>
            <a:r>
              <a:rPr lang="en-GB" sz="2000" dirty="0" smtClean="0">
                <a:solidFill>
                  <a:srgbClr val="414141"/>
                </a:solidFill>
                <a:latin typeface="Calibri" pitchFamily="34" charset="0"/>
                <a:ea typeface="ＭＳ Ｐゴシック" pitchFamily="34" charset="-128"/>
                <a:sym typeface="Calibri"/>
              </a:rPr>
              <a:t>Some of the WMO recognised global producing centres of decadal predictions contribute with the </a:t>
            </a:r>
            <a:r>
              <a:rPr lang="en-GB" sz="2000" dirty="0" smtClean="0">
                <a:solidFill>
                  <a:srgbClr val="FF0000"/>
                </a:solidFill>
                <a:latin typeface="Calibri" pitchFamily="34" charset="0"/>
                <a:ea typeface="ＭＳ Ｐゴシック" pitchFamily="34" charset="-128"/>
                <a:sym typeface="Calibri"/>
              </a:rPr>
              <a:t>definition of standards</a:t>
            </a:r>
            <a:r>
              <a:rPr lang="en-GB" sz="2000" dirty="0" smtClean="0">
                <a:solidFill>
                  <a:srgbClr val="414141"/>
                </a:solidFill>
                <a:latin typeface="Calibri" pitchFamily="34" charset="0"/>
                <a:ea typeface="ＭＳ Ｐゴシック" pitchFamily="34" charset="-128"/>
                <a:sym typeface="Calibri"/>
              </a:rPr>
              <a:t> for decadal predictions data and products, the </a:t>
            </a:r>
            <a:r>
              <a:rPr lang="en-GB" sz="2000" dirty="0" smtClean="0">
                <a:solidFill>
                  <a:srgbClr val="FF0000"/>
                </a:solidFill>
                <a:latin typeface="Calibri" pitchFamily="34" charset="0"/>
                <a:ea typeface="ＭＳ Ｐゴシック" pitchFamily="34" charset="-128"/>
                <a:sym typeface="Calibri"/>
              </a:rPr>
              <a:t>evaluation</a:t>
            </a:r>
            <a:r>
              <a:rPr lang="en-GB" sz="2000" dirty="0" smtClean="0">
                <a:solidFill>
                  <a:srgbClr val="414141"/>
                </a:solidFill>
                <a:latin typeface="Calibri" pitchFamily="34" charset="0"/>
                <a:ea typeface="ＭＳ Ｐゴシック" pitchFamily="34" charset="-128"/>
                <a:sym typeface="Calibri"/>
              </a:rPr>
              <a:t> of the European multi-model and the illustration of the decadal prediction </a:t>
            </a:r>
            <a:r>
              <a:rPr lang="en-GB" sz="2000" dirty="0" smtClean="0">
                <a:solidFill>
                  <a:srgbClr val="FF0000"/>
                </a:solidFill>
                <a:latin typeface="Calibri" pitchFamily="34" charset="0"/>
                <a:ea typeface="ＭＳ Ｐゴシック" pitchFamily="34" charset="-128"/>
                <a:sym typeface="Calibri"/>
              </a:rPr>
              <a:t>use</a:t>
            </a:r>
            <a:r>
              <a:rPr lang="en-GB" sz="2000" dirty="0" smtClean="0">
                <a:solidFill>
                  <a:srgbClr val="414141"/>
                </a:solidFill>
                <a:latin typeface="Calibri" pitchFamily="34" charset="0"/>
                <a:ea typeface="ＭＳ Ｐゴシック" pitchFamily="34" charset="-128"/>
                <a:sym typeface="Calibri"/>
              </a:rPr>
              <a:t> in the agricultural sector (in collaboration with JRC-</a:t>
            </a:r>
            <a:r>
              <a:rPr lang="en-GB" sz="2000" dirty="0" err="1" smtClean="0">
                <a:solidFill>
                  <a:srgbClr val="414141"/>
                </a:solidFill>
                <a:latin typeface="Calibri" pitchFamily="34" charset="0"/>
                <a:ea typeface="ＭＳ Ｐゴシック" pitchFamily="34" charset="-128"/>
                <a:sym typeface="Calibri"/>
              </a:rPr>
              <a:t>Ispra</a:t>
            </a:r>
            <a:r>
              <a:rPr lang="en-GB" sz="2000" dirty="0" smtClean="0">
                <a:solidFill>
                  <a:srgbClr val="414141"/>
                </a:solidFill>
                <a:latin typeface="Calibri" pitchFamily="34" charset="0"/>
                <a:ea typeface="ＭＳ Ｐゴシック" pitchFamily="34" charset="-128"/>
                <a:sym typeface="Calibri"/>
              </a:rPr>
              <a:t>).</a:t>
            </a:r>
            <a:endParaRPr lang="en-GB" sz="2000" dirty="0">
              <a:solidFill>
                <a:srgbClr val="414141"/>
              </a:solidFill>
              <a:latin typeface="Calibri" pitchFamily="34" charset="0"/>
              <a:ea typeface="ＭＳ Ｐゴシック" pitchFamily="34" charset="-128"/>
              <a:sym typeface="Calibri"/>
            </a:endParaRPr>
          </a:p>
        </p:txBody>
      </p:sp>
      <p:pic>
        <p:nvPicPr>
          <p:cNvPr id="16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5264" y="5921267"/>
            <a:ext cx="1355725" cy="936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9768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8" name="Título 1"/>
          <p:cNvSpPr>
            <a:spLocks noGrp="1"/>
          </p:cNvSpPr>
          <p:nvPr>
            <p:ph type="title"/>
          </p:nvPr>
        </p:nvSpPr>
        <p:spPr bwMode="auto">
          <a:xfrm>
            <a:off x="125703" y="190539"/>
            <a:ext cx="8933888" cy="74442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GB" altLang="en-US" sz="3600" dirty="0" smtClean="0"/>
              <a:t>How to go beyond in decadal prediction?</a:t>
            </a:r>
          </a:p>
        </p:txBody>
      </p:sp>
      <p:sp>
        <p:nvSpPr>
          <p:cNvPr id="15" name="Espace réservé du texte 2">
            <a:extLst>
              <a:ext uri="{FF2B5EF4-FFF2-40B4-BE49-F238E27FC236}">
                <a16:creationId xmlns:a16="http://schemas.microsoft.com/office/drawing/2014/main" id="{DE005E42-9F5E-4C53-8F0C-28B769DB37FF}"/>
              </a:ext>
            </a:extLst>
          </p:cNvPr>
          <p:cNvSpPr txBox="1">
            <a:spLocks/>
          </p:cNvSpPr>
          <p:nvPr/>
        </p:nvSpPr>
        <p:spPr>
          <a:xfrm>
            <a:off x="0" y="785722"/>
            <a:ext cx="9144000" cy="133849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Clr>
                <a:schemeClr val="accent1"/>
              </a:buClr>
              <a:buSzPts val="1600"/>
              <a:buNone/>
            </a:pPr>
            <a:r>
              <a:rPr lang="en-GB" sz="2000" dirty="0" smtClean="0">
                <a:solidFill>
                  <a:srgbClr val="414141"/>
                </a:solidFill>
                <a:latin typeface="Calibri" pitchFamily="34" charset="0"/>
                <a:ea typeface="ＭＳ Ｐゴシック" pitchFamily="34" charset="-128"/>
                <a:sym typeface="Calibri"/>
              </a:rPr>
              <a:t>From a user perspective (e.g. JRC) </a:t>
            </a:r>
            <a:r>
              <a:rPr lang="en-GB" sz="2000" dirty="0" smtClean="0">
                <a:solidFill>
                  <a:srgbClr val="FF0000"/>
                </a:solidFill>
                <a:latin typeface="Calibri" pitchFamily="34" charset="0"/>
                <a:ea typeface="ＭＳ Ｐゴシック" pitchFamily="34" charset="-128"/>
                <a:sym typeface="Calibri"/>
              </a:rPr>
              <a:t>credibility and usability of decadal predictions are seriously compromised by current model quality</a:t>
            </a:r>
            <a:r>
              <a:rPr lang="en-GB" sz="2000" dirty="0" smtClean="0">
                <a:solidFill>
                  <a:srgbClr val="414141"/>
                </a:solidFill>
                <a:latin typeface="Calibri" pitchFamily="34" charset="0"/>
                <a:ea typeface="ＭＳ Ｐゴシック" pitchFamily="34" charset="-128"/>
                <a:sym typeface="Calibri"/>
              </a:rPr>
              <a:t> (understood in the most general sense possible). Progress will not be possible without larger ensembles, higher resolution along with more realistic processes, better initialisation, etc.</a:t>
            </a:r>
            <a:endParaRPr lang="en-GB" sz="2000" dirty="0">
              <a:solidFill>
                <a:srgbClr val="414141"/>
              </a:solidFill>
              <a:latin typeface="Calibri" pitchFamily="34" charset="0"/>
              <a:ea typeface="ＭＳ Ｐゴシック" pitchFamily="34" charset="-128"/>
              <a:sym typeface="Calibri"/>
            </a:endParaRPr>
          </a:p>
        </p:txBody>
      </p:sp>
      <p:sp>
        <p:nvSpPr>
          <p:cNvPr id="17" name="Text Box 12"/>
          <p:cNvSpPr txBox="1">
            <a:spLocks noChangeArrowheads="1"/>
          </p:cNvSpPr>
          <p:nvPr/>
        </p:nvSpPr>
        <p:spPr bwMode="auto">
          <a:xfrm>
            <a:off x="3516924" y="6520975"/>
            <a:ext cx="5627078" cy="343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86895" tIns="43448" rIns="86895" bIns="43448">
            <a:spAutoFit/>
          </a:bodyPr>
          <a:lstStyle>
            <a:lvl1pPr defTabSz="868363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868363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868363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868363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868363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defTabSz="457200" eaLnBrk="1" hangingPunct="1">
              <a:lnSpc>
                <a:spcPct val="104000"/>
              </a:lnSpc>
              <a:spcBef>
                <a:spcPct val="500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n-GB" altLang="es-ES" sz="1600" dirty="0" smtClean="0">
                <a:solidFill>
                  <a:srgbClr val="414141"/>
                </a:solidFill>
                <a:latin typeface="+mn-lt"/>
                <a:ea typeface="+mn-ea"/>
              </a:rPr>
              <a:t>Moreno-Chamorro et al., Grist et al., </a:t>
            </a:r>
            <a:r>
              <a:rPr lang="en-GB" altLang="es-ES" sz="1600" dirty="0" err="1" smtClean="0">
                <a:solidFill>
                  <a:srgbClr val="414141"/>
                </a:solidFill>
                <a:latin typeface="+mn-lt"/>
                <a:ea typeface="+mn-ea"/>
              </a:rPr>
              <a:t>Tsartsali</a:t>
            </a:r>
            <a:r>
              <a:rPr lang="en-GB" altLang="es-ES" sz="1600" dirty="0" smtClean="0">
                <a:solidFill>
                  <a:srgbClr val="414141"/>
                </a:solidFill>
                <a:latin typeface="+mn-lt"/>
                <a:ea typeface="+mn-ea"/>
              </a:rPr>
              <a:t> et al. (submitted)</a:t>
            </a:r>
            <a:endParaRPr lang="en-US" altLang="es-ES" sz="1600" dirty="0">
              <a:solidFill>
                <a:srgbClr val="414141"/>
              </a:solidFill>
              <a:latin typeface="+mn-lt"/>
              <a:ea typeface="+mn-ea"/>
            </a:endParaRPr>
          </a:p>
        </p:txBody>
      </p:sp>
      <p:pic>
        <p:nvPicPr>
          <p:cNvPr id="5" name="Picture 4" descr="A close up of a map&#10;&#10;Description automatically generated">
            <a:extLst>
              <a:ext uri="{FF2B5EF4-FFF2-40B4-BE49-F238E27FC236}">
                <a16:creationId xmlns:a16="http://schemas.microsoft.com/office/drawing/2014/main" id="{4A721795-1732-4983-9A9D-C622CF7385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56764"/>
            <a:ext cx="4895557" cy="3779431"/>
          </a:xfrm>
          <a:prstGeom prst="rect">
            <a:avLst/>
          </a:prstGeom>
        </p:spPr>
      </p:pic>
      <p:pic>
        <p:nvPicPr>
          <p:cNvPr id="6" name="Picture 5" descr="Chart&#10;&#10;Description automatically generated">
            <a:extLst>
              <a:ext uri="{FF2B5EF4-FFF2-40B4-BE49-F238E27FC236}">
                <a16:creationId xmlns:a16="http://schemas.microsoft.com/office/drawing/2014/main" id="{560120D0-8E26-41D9-A815-59D318210C8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8458" y="4906251"/>
            <a:ext cx="3456718" cy="1728359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875" y="2534226"/>
            <a:ext cx="2648300" cy="4054188"/>
          </a:xfrm>
          <a:prstGeom prst="rect">
            <a:avLst/>
          </a:prstGeom>
        </p:spPr>
      </p:pic>
      <p:sp>
        <p:nvSpPr>
          <p:cNvPr id="9" name="Google Shape;79;p14"/>
          <p:cNvSpPr txBox="1"/>
          <p:nvPr/>
        </p:nvSpPr>
        <p:spPr>
          <a:xfrm>
            <a:off x="-6664" y="2046951"/>
            <a:ext cx="5732215" cy="473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en-GB" sz="1600" dirty="0" smtClean="0">
                <a:solidFill>
                  <a:schemeClr val="dk1"/>
                </a:solidFill>
              </a:rPr>
              <a:t>Winter</a:t>
            </a:r>
            <a:r>
              <a:rPr lang="en" sz="1600" dirty="0" smtClean="0">
                <a:solidFill>
                  <a:schemeClr val="dk1"/>
                </a:solidFill>
              </a:rPr>
              <a:t> </a:t>
            </a:r>
            <a:r>
              <a:rPr lang="en" sz="1600" dirty="0">
                <a:solidFill>
                  <a:schemeClr val="dk1"/>
                </a:solidFill>
              </a:rPr>
              <a:t>precipitation </a:t>
            </a:r>
            <a:r>
              <a:rPr lang="en" sz="1600" dirty="0" smtClean="0">
                <a:solidFill>
                  <a:schemeClr val="dk1"/>
                </a:solidFill>
              </a:rPr>
              <a:t>differences 2030-2050 </a:t>
            </a:r>
            <a:r>
              <a:rPr lang="en" sz="1600" dirty="0">
                <a:solidFill>
                  <a:schemeClr val="dk1"/>
                </a:solidFill>
              </a:rPr>
              <a:t>and </a:t>
            </a:r>
            <a:r>
              <a:rPr lang="en" sz="1600" dirty="0" smtClean="0">
                <a:solidFill>
                  <a:schemeClr val="dk1"/>
                </a:solidFill>
              </a:rPr>
              <a:t>1960-1980</a:t>
            </a:r>
            <a:endParaRPr lang="en" sz="1600" dirty="0">
              <a:solidFill>
                <a:schemeClr val="dk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720" y="5586950"/>
            <a:ext cx="1817330" cy="527612"/>
          </a:xfrm>
          <a:prstGeom prst="rect">
            <a:avLst/>
          </a:prstGeom>
        </p:spPr>
      </p:pic>
      <p:sp>
        <p:nvSpPr>
          <p:cNvPr id="12" name="Google Shape;79;p14"/>
          <p:cNvSpPr txBox="1"/>
          <p:nvPr/>
        </p:nvSpPr>
        <p:spPr>
          <a:xfrm>
            <a:off x="6172144" y="1816746"/>
            <a:ext cx="2873141" cy="7329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en-GB" sz="1600" dirty="0" smtClean="0">
                <a:solidFill>
                  <a:schemeClr val="dk1"/>
                </a:solidFill>
              </a:rPr>
              <a:t>High-pass filtered wind stress divergence versus downwind SST gradients</a:t>
            </a:r>
            <a:endParaRPr lang="en" sz="1600" dirty="0"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487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ítulo 1"/>
          <p:cNvSpPr>
            <a:spLocks noGrp="1"/>
          </p:cNvSpPr>
          <p:nvPr>
            <p:ph type="title"/>
          </p:nvPr>
        </p:nvSpPr>
        <p:spPr bwMode="auto">
          <a:xfrm>
            <a:off x="465138" y="217123"/>
            <a:ext cx="8229600" cy="83902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GB" altLang="en-US" dirty="0" smtClean="0"/>
              <a:t>Carbon transfers are fast</a:t>
            </a:r>
            <a:endParaRPr lang="en-GB" altLang="en-US" dirty="0" smtClean="0"/>
          </a:p>
        </p:txBody>
      </p:sp>
      <p:sp>
        <p:nvSpPr>
          <p:cNvPr id="23555" name="Espace réservé du texte 2"/>
          <p:cNvSpPr txBox="1">
            <a:spLocks/>
          </p:cNvSpPr>
          <p:nvPr/>
        </p:nvSpPr>
        <p:spPr bwMode="auto">
          <a:xfrm>
            <a:off x="178020" y="860740"/>
            <a:ext cx="8839200" cy="4834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6858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just" eaLnBrk="1" hangingPunct="1">
              <a:lnSpc>
                <a:spcPct val="90000"/>
              </a:lnSpc>
              <a:spcBef>
                <a:spcPts val="1000"/>
              </a:spcBef>
            </a:pPr>
            <a:r>
              <a:rPr lang="en-GB" sz="2100" dirty="0" smtClean="0">
                <a:solidFill>
                  <a:srgbClr val="414141"/>
                </a:solidFill>
                <a:latin typeface="Calibri" pitchFamily="34" charset="0"/>
              </a:rPr>
              <a:t>Skill of </a:t>
            </a:r>
            <a:r>
              <a:rPr lang="en-GB" sz="2100" dirty="0" err="1" smtClean="0">
                <a:solidFill>
                  <a:srgbClr val="414141"/>
                </a:solidFill>
                <a:latin typeface="Calibri" pitchFamily="34" charset="0"/>
              </a:rPr>
              <a:t>detrended</a:t>
            </a:r>
            <a:r>
              <a:rPr lang="en-GB" sz="2100" dirty="0" smtClean="0">
                <a:solidFill>
                  <a:srgbClr val="414141"/>
                </a:solidFill>
                <a:latin typeface="Calibri" pitchFamily="34" charset="0"/>
              </a:rPr>
              <a:t> CO2 flux in the ocean and land surface from several climate forecast systems</a:t>
            </a:r>
            <a:r>
              <a:rPr lang="en-US" sz="2100" dirty="0" smtClean="0">
                <a:solidFill>
                  <a:srgbClr val="414141"/>
                </a:solidFill>
                <a:latin typeface="Calibri" pitchFamily="34" charset="0"/>
              </a:rPr>
              <a:t>. Significant skill increase with respect to projections marked with dots inside the circles.</a:t>
            </a:r>
            <a:endParaRPr lang="en-US" sz="2100" dirty="0">
              <a:solidFill>
                <a:srgbClr val="414141"/>
              </a:solidFill>
              <a:latin typeface="Calibri" pitchFamily="34" charset="0"/>
            </a:endParaRPr>
          </a:p>
          <a:p>
            <a:pPr algn="just" eaLnBrk="1" hangingPunct="1">
              <a:lnSpc>
                <a:spcPct val="90000"/>
              </a:lnSpc>
              <a:spcBef>
                <a:spcPts val="1000"/>
              </a:spcBef>
            </a:pPr>
            <a:endParaRPr lang="en-GB" altLang="en-US" sz="2100" dirty="0">
              <a:solidFill>
                <a:srgbClr val="414141"/>
              </a:solidFill>
              <a:latin typeface="Calibri" pitchFamily="34" charset="0"/>
              <a:sym typeface="Arial" pitchFamily="34" charset="0"/>
            </a:endParaRPr>
          </a:p>
        </p:txBody>
      </p: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3833814" y="6520975"/>
            <a:ext cx="5310187" cy="343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6895" tIns="43448" rIns="86895" bIns="43448">
            <a:spAutoFit/>
          </a:bodyPr>
          <a:lstStyle>
            <a:lvl1pPr defTabSz="868363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868363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868363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868363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868363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defTabSz="457200" eaLnBrk="1" hangingPunct="1">
              <a:lnSpc>
                <a:spcPct val="104000"/>
              </a:lnSpc>
              <a:spcBef>
                <a:spcPct val="500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n-GB" altLang="es-ES" sz="1600" dirty="0" err="1" smtClean="0">
                <a:solidFill>
                  <a:srgbClr val="414141"/>
                </a:solidFill>
                <a:latin typeface="+mn-lt"/>
                <a:ea typeface="+mn-ea"/>
              </a:rPr>
              <a:t>Ilyina</a:t>
            </a:r>
            <a:r>
              <a:rPr lang="en-GB" altLang="es-ES" sz="1600" dirty="0" smtClean="0">
                <a:solidFill>
                  <a:srgbClr val="414141"/>
                </a:solidFill>
                <a:latin typeface="+mn-lt"/>
                <a:ea typeface="+mn-ea"/>
              </a:rPr>
              <a:t> </a:t>
            </a:r>
            <a:r>
              <a:rPr lang="en-GB" altLang="es-ES" sz="1600" dirty="0" smtClean="0">
                <a:solidFill>
                  <a:srgbClr val="414141"/>
                </a:solidFill>
                <a:latin typeface="+mn-lt"/>
                <a:ea typeface="+mn-ea"/>
              </a:rPr>
              <a:t>et al. </a:t>
            </a:r>
            <a:r>
              <a:rPr lang="en-GB" altLang="es-ES" sz="1600" dirty="0" smtClean="0">
                <a:solidFill>
                  <a:srgbClr val="414141"/>
                </a:solidFill>
                <a:latin typeface="+mn-lt"/>
                <a:ea typeface="+mn-ea"/>
              </a:rPr>
              <a:t>(submitted)</a:t>
            </a:r>
            <a:endParaRPr lang="en-US" altLang="es-ES" sz="1600" dirty="0">
              <a:solidFill>
                <a:srgbClr val="414141"/>
              </a:solidFill>
              <a:latin typeface="+mn-lt"/>
              <a:ea typeface="+mn-ea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44" y="2583951"/>
            <a:ext cx="4426744" cy="356616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8871" y="2632347"/>
            <a:ext cx="4420553" cy="3541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5321238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ítulo 1"/>
          <p:cNvSpPr>
            <a:spLocks noGrp="1"/>
          </p:cNvSpPr>
          <p:nvPr>
            <p:ph type="title"/>
          </p:nvPr>
        </p:nvSpPr>
        <p:spPr bwMode="auto">
          <a:xfrm>
            <a:off x="465138" y="217123"/>
            <a:ext cx="8229600" cy="83902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GB" altLang="en-US" dirty="0" smtClean="0"/>
              <a:t>Going beyond 10 years</a:t>
            </a:r>
            <a:endParaRPr lang="en-GB" altLang="en-US" dirty="0" smtClean="0"/>
          </a:p>
        </p:txBody>
      </p:sp>
      <p:sp>
        <p:nvSpPr>
          <p:cNvPr id="23555" name="Espace réservé du texte 2"/>
          <p:cNvSpPr txBox="1">
            <a:spLocks/>
          </p:cNvSpPr>
          <p:nvPr/>
        </p:nvSpPr>
        <p:spPr bwMode="auto">
          <a:xfrm>
            <a:off x="178020" y="860740"/>
            <a:ext cx="8839200" cy="4834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6858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just" eaLnBrk="1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None/>
            </a:pPr>
            <a:r>
              <a:rPr lang="en-GB" altLang="en-US" sz="2100" dirty="0" smtClean="0">
                <a:solidFill>
                  <a:srgbClr val="414141"/>
                </a:solidFill>
                <a:latin typeface="Calibri" pitchFamily="34" charset="0"/>
                <a:sym typeface="Calibri" pitchFamily="34" charset="0"/>
              </a:rPr>
              <a:t>Decadal predictions can be used to constrain near-term climate projections</a:t>
            </a:r>
            <a:r>
              <a:rPr lang="en-GB" altLang="en-US" sz="2100" dirty="0" smtClean="0">
                <a:solidFill>
                  <a:srgbClr val="414141"/>
                </a:solidFill>
                <a:latin typeface="Calibri" pitchFamily="34" charset="0"/>
                <a:sym typeface="Arial" pitchFamily="34" charset="0"/>
              </a:rPr>
              <a:t>. Constrained </a:t>
            </a:r>
            <a:r>
              <a:rPr lang="en-US" sz="2100" dirty="0" smtClean="0">
                <a:solidFill>
                  <a:srgbClr val="414141"/>
                </a:solidFill>
                <a:latin typeface="Calibri" pitchFamily="34" charset="0"/>
              </a:rPr>
              <a:t>ensembles </a:t>
            </a:r>
            <a:r>
              <a:rPr lang="en-US" sz="2100" dirty="0">
                <a:solidFill>
                  <a:srgbClr val="414141"/>
                </a:solidFill>
                <a:latin typeface="Calibri" pitchFamily="34" charset="0"/>
              </a:rPr>
              <a:t>(35 members with the highest similarity to the decadal predictions</a:t>
            </a:r>
            <a:r>
              <a:rPr lang="en-US" sz="2100" dirty="0" smtClean="0">
                <a:solidFill>
                  <a:srgbClr val="414141"/>
                </a:solidFill>
                <a:latin typeface="Calibri" pitchFamily="34" charset="0"/>
              </a:rPr>
              <a:t>) are compared to </a:t>
            </a:r>
            <a:r>
              <a:rPr lang="en-US" sz="2100" dirty="0">
                <a:solidFill>
                  <a:srgbClr val="414141"/>
                </a:solidFill>
                <a:latin typeface="Calibri" pitchFamily="34" charset="0"/>
              </a:rPr>
              <a:t>the unconstrained </a:t>
            </a:r>
            <a:r>
              <a:rPr lang="en-US" sz="2100" dirty="0" smtClean="0">
                <a:solidFill>
                  <a:srgbClr val="414141"/>
                </a:solidFill>
                <a:latin typeface="Calibri" pitchFamily="34" charset="0"/>
              </a:rPr>
              <a:t>projections. The correlation for the constrained </a:t>
            </a:r>
            <a:r>
              <a:rPr lang="en-US" sz="2100" dirty="0">
                <a:solidFill>
                  <a:srgbClr val="414141"/>
                </a:solidFill>
                <a:latin typeface="Calibri" pitchFamily="34" charset="0"/>
              </a:rPr>
              <a:t>ensemble </a:t>
            </a:r>
            <a:r>
              <a:rPr lang="en-US" sz="2100" dirty="0" smtClean="0">
                <a:solidFill>
                  <a:srgbClr val="414141"/>
                </a:solidFill>
                <a:latin typeface="Calibri" pitchFamily="34" charset="0"/>
              </a:rPr>
              <a:t>is </a:t>
            </a:r>
            <a:r>
              <a:rPr lang="en-US" sz="2100" dirty="0">
                <a:solidFill>
                  <a:srgbClr val="414141"/>
                </a:solidFill>
                <a:latin typeface="Calibri" pitchFamily="34" charset="0"/>
              </a:rPr>
              <a:t>higher at forecast times </a:t>
            </a:r>
            <a:r>
              <a:rPr lang="en-US" sz="2100" dirty="0" smtClean="0">
                <a:solidFill>
                  <a:srgbClr val="414141"/>
                </a:solidFill>
                <a:latin typeface="Calibri" pitchFamily="34" charset="0"/>
              </a:rPr>
              <a:t>&lt;10 </a:t>
            </a:r>
            <a:r>
              <a:rPr lang="en-US" sz="2100" dirty="0">
                <a:solidFill>
                  <a:srgbClr val="414141"/>
                </a:solidFill>
                <a:latin typeface="Calibri" pitchFamily="34" charset="0"/>
              </a:rPr>
              <a:t>years and similar </a:t>
            </a:r>
            <a:r>
              <a:rPr lang="en-US" sz="2100" dirty="0" smtClean="0">
                <a:solidFill>
                  <a:srgbClr val="414141"/>
                </a:solidFill>
                <a:latin typeface="Calibri" pitchFamily="34" charset="0"/>
              </a:rPr>
              <a:t>afterwards while </a:t>
            </a:r>
            <a:r>
              <a:rPr lang="en-US" sz="2100" dirty="0">
                <a:solidFill>
                  <a:srgbClr val="414141"/>
                </a:solidFill>
                <a:latin typeface="Calibri" pitchFamily="34" charset="0"/>
              </a:rPr>
              <a:t>RMSE for the constrained ensemble is smaller </a:t>
            </a:r>
            <a:r>
              <a:rPr lang="en-US" sz="2100" dirty="0" smtClean="0">
                <a:solidFill>
                  <a:srgbClr val="414141"/>
                </a:solidFill>
                <a:latin typeface="Calibri" pitchFamily="34" charset="0"/>
              </a:rPr>
              <a:t>for forecast times up to 15 years.</a:t>
            </a:r>
            <a:endParaRPr lang="en-GB" altLang="en-US" sz="2100" dirty="0">
              <a:solidFill>
                <a:srgbClr val="414141"/>
              </a:solidFill>
              <a:latin typeface="Calibri" pitchFamily="34" charset="0"/>
              <a:sym typeface="Arial" pitchFamily="34" charset="0"/>
            </a:endParaRPr>
          </a:p>
        </p:txBody>
      </p: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3833814" y="6520975"/>
            <a:ext cx="5310187" cy="343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6895" tIns="43448" rIns="86895" bIns="43448">
            <a:spAutoFit/>
          </a:bodyPr>
          <a:lstStyle>
            <a:lvl1pPr defTabSz="868363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868363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868363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868363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868363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defTabSz="457200" eaLnBrk="1" hangingPunct="1">
              <a:lnSpc>
                <a:spcPct val="104000"/>
              </a:lnSpc>
              <a:spcBef>
                <a:spcPct val="500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n-GB" altLang="es-ES" sz="1600" dirty="0" err="1" smtClean="0">
                <a:solidFill>
                  <a:srgbClr val="414141"/>
                </a:solidFill>
                <a:latin typeface="+mn-lt"/>
                <a:ea typeface="+mn-ea"/>
              </a:rPr>
              <a:t>Befort</a:t>
            </a:r>
            <a:r>
              <a:rPr lang="en-GB" altLang="es-ES" sz="1600" dirty="0" smtClean="0">
                <a:solidFill>
                  <a:srgbClr val="414141"/>
                </a:solidFill>
                <a:latin typeface="+mn-lt"/>
                <a:ea typeface="+mn-ea"/>
              </a:rPr>
              <a:t> </a:t>
            </a:r>
            <a:r>
              <a:rPr lang="en-GB" altLang="es-ES" sz="1600" dirty="0" smtClean="0">
                <a:solidFill>
                  <a:srgbClr val="414141"/>
                </a:solidFill>
                <a:latin typeface="+mn-lt"/>
                <a:ea typeface="+mn-ea"/>
              </a:rPr>
              <a:t>et al. (2020, </a:t>
            </a:r>
            <a:r>
              <a:rPr lang="en-GB" altLang="es-ES" sz="1600" dirty="0" smtClean="0">
                <a:solidFill>
                  <a:srgbClr val="414141"/>
                </a:solidFill>
                <a:latin typeface="+mn-lt"/>
                <a:ea typeface="+mn-ea"/>
              </a:rPr>
              <a:t>GRL)</a:t>
            </a:r>
            <a:endParaRPr lang="en-US" altLang="es-ES" sz="1600" dirty="0">
              <a:solidFill>
                <a:srgbClr val="414141"/>
              </a:solidFill>
              <a:latin typeface="+mn-lt"/>
              <a:ea typeface="+mn-ea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42D93F1D-77C2-A344-958B-BE0FB6FA8AC0}"/>
              </a:ext>
            </a:extLst>
          </p:cNvPr>
          <p:cNvGrpSpPr/>
          <p:nvPr/>
        </p:nvGrpSpPr>
        <p:grpSpPr>
          <a:xfrm>
            <a:off x="148455" y="2771341"/>
            <a:ext cx="6632171" cy="3499887"/>
            <a:chOff x="578607" y="802106"/>
            <a:chExt cx="7171309" cy="3574304"/>
          </a:xfrm>
        </p:grpSpPr>
        <p:pic>
          <p:nvPicPr>
            <p:cNvPr id="12" name="Picture 2">
              <a:extLst>
                <a:ext uri="{FF2B5EF4-FFF2-40B4-BE49-F238E27FC236}">
                  <a16:creationId xmlns:a16="http://schemas.microsoft.com/office/drawing/2014/main" id="{A8465008-CA26-5C46-9337-F769686F39C9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/>
            <a:srcRect t="40835" r="33276" b="7214"/>
            <a:stretch/>
          </p:blipFill>
          <p:spPr bwMode="auto">
            <a:xfrm>
              <a:off x="578608" y="802106"/>
              <a:ext cx="7171308" cy="31702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2">
              <a:extLst>
                <a:ext uri="{FF2B5EF4-FFF2-40B4-BE49-F238E27FC236}">
                  <a16:creationId xmlns:a16="http://schemas.microsoft.com/office/drawing/2014/main" id="{D1699051-B580-F743-A282-BEA52C884989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/>
            <a:srcRect l="12598" t="87833" r="20678" b="-684"/>
            <a:stretch/>
          </p:blipFill>
          <p:spPr bwMode="auto">
            <a:xfrm>
              <a:off x="578607" y="3592148"/>
              <a:ext cx="7171308" cy="7842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4" name="Google Shape;79;p14"/>
          <p:cNvSpPr txBox="1"/>
          <p:nvPr/>
        </p:nvSpPr>
        <p:spPr>
          <a:xfrm>
            <a:off x="6810190" y="3317781"/>
            <a:ext cx="2363748" cy="1053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en-US" sz="1600" dirty="0" smtClean="0"/>
              <a:t>SST </a:t>
            </a:r>
            <a:r>
              <a:rPr lang="en-US" sz="1600" dirty="0"/>
              <a:t>averaged over the North Atlantic subpolar gyre using CMIP5 simulations (predictions and projections</a:t>
            </a:r>
            <a:r>
              <a:rPr lang="en-US" sz="1600" dirty="0" smtClean="0"/>
              <a:t>.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988255763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ítulo 1"/>
          <p:cNvSpPr>
            <a:spLocks noGrp="1"/>
          </p:cNvSpPr>
          <p:nvPr>
            <p:ph type="title"/>
          </p:nvPr>
        </p:nvSpPr>
        <p:spPr bwMode="auto">
          <a:xfrm>
            <a:off x="465138" y="217123"/>
            <a:ext cx="8229600" cy="83902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GB" altLang="en-US" dirty="0" smtClean="0"/>
              <a:t>Going beyond 10 years</a:t>
            </a:r>
            <a:endParaRPr lang="en-GB" altLang="en-US" dirty="0" smtClean="0"/>
          </a:p>
        </p:txBody>
      </p:sp>
      <p:sp>
        <p:nvSpPr>
          <p:cNvPr id="23555" name="Espace réservé du texte 2"/>
          <p:cNvSpPr txBox="1">
            <a:spLocks/>
          </p:cNvSpPr>
          <p:nvPr/>
        </p:nvSpPr>
        <p:spPr bwMode="auto">
          <a:xfrm>
            <a:off x="178020" y="860740"/>
            <a:ext cx="8839200" cy="4834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6858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just" eaLnBrk="1" hangingPunct="1">
              <a:lnSpc>
                <a:spcPct val="90000"/>
              </a:lnSpc>
              <a:spcBef>
                <a:spcPts val="1000"/>
              </a:spcBef>
            </a:pPr>
            <a:r>
              <a:rPr lang="en-GB" sz="2100" dirty="0" smtClean="0">
                <a:solidFill>
                  <a:srgbClr val="414141"/>
                </a:solidFill>
                <a:latin typeface="Calibri" pitchFamily="34" charset="0"/>
              </a:rPr>
              <a:t>Annual </a:t>
            </a:r>
            <a:r>
              <a:rPr lang="en-GB" sz="2100" dirty="0">
                <a:solidFill>
                  <a:srgbClr val="414141"/>
                </a:solidFill>
                <a:latin typeface="Calibri" pitchFamily="34" charset="0"/>
              </a:rPr>
              <a:t>mean values of the NCAR SMILE (LENS40, blue shading for max-min range) and 10 best </a:t>
            </a:r>
            <a:r>
              <a:rPr lang="en-US" sz="2100" dirty="0">
                <a:solidFill>
                  <a:srgbClr val="414141"/>
                </a:solidFill>
                <a:latin typeface="Calibri" pitchFamily="34" charset="0"/>
              </a:rPr>
              <a:t>(BEST10) members selected using the nine first years of the NCAR decadal predictions (DPLE, same climate model) for the 2015 start date using the </a:t>
            </a:r>
            <a:r>
              <a:rPr lang="en-US" sz="2100" dirty="0" smtClean="0">
                <a:solidFill>
                  <a:srgbClr val="414141"/>
                </a:solidFill>
                <a:latin typeface="Calibri" pitchFamily="34" charset="0"/>
              </a:rPr>
              <a:t>global SSTs </a:t>
            </a:r>
            <a:r>
              <a:rPr lang="en-US" sz="2100" dirty="0">
                <a:solidFill>
                  <a:srgbClr val="414141"/>
                </a:solidFill>
                <a:latin typeface="Calibri" pitchFamily="34" charset="0"/>
              </a:rPr>
              <a:t>as selection </a:t>
            </a:r>
            <a:r>
              <a:rPr lang="en-US" sz="2100" dirty="0" smtClean="0">
                <a:solidFill>
                  <a:srgbClr val="414141"/>
                </a:solidFill>
                <a:latin typeface="Calibri" pitchFamily="34" charset="0"/>
              </a:rPr>
              <a:t>area. The </a:t>
            </a:r>
            <a:r>
              <a:rPr lang="en-US" sz="2100" dirty="0">
                <a:solidFill>
                  <a:srgbClr val="414141"/>
                </a:solidFill>
                <a:latin typeface="Calibri" pitchFamily="34" charset="0"/>
              </a:rPr>
              <a:t>box-and-whiskers correspond to the 20-year average over 2016-2035 for LENS40 </a:t>
            </a:r>
            <a:r>
              <a:rPr lang="en-US" sz="2100" dirty="0" smtClean="0">
                <a:solidFill>
                  <a:srgbClr val="414141"/>
                </a:solidFill>
                <a:latin typeface="Calibri" pitchFamily="34" charset="0"/>
              </a:rPr>
              <a:t>(blue) and BEST10 (red).</a:t>
            </a:r>
            <a:endParaRPr lang="en-US" sz="2100" dirty="0">
              <a:solidFill>
                <a:srgbClr val="414141"/>
              </a:solidFill>
              <a:latin typeface="Calibri" pitchFamily="34" charset="0"/>
            </a:endParaRPr>
          </a:p>
          <a:p>
            <a:pPr algn="just" eaLnBrk="1" hangingPunct="1">
              <a:lnSpc>
                <a:spcPct val="90000"/>
              </a:lnSpc>
              <a:spcBef>
                <a:spcPts val="1000"/>
              </a:spcBef>
            </a:pPr>
            <a:endParaRPr lang="en-GB" altLang="en-US" sz="2100" dirty="0">
              <a:solidFill>
                <a:srgbClr val="414141"/>
              </a:solidFill>
              <a:latin typeface="Calibri" pitchFamily="34" charset="0"/>
              <a:sym typeface="Arial" pitchFamily="34" charset="0"/>
            </a:endParaRPr>
          </a:p>
        </p:txBody>
      </p: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3833814" y="6520975"/>
            <a:ext cx="5310187" cy="343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6895" tIns="43448" rIns="86895" bIns="43448">
            <a:spAutoFit/>
          </a:bodyPr>
          <a:lstStyle>
            <a:lvl1pPr defTabSz="868363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868363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868363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868363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868363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defTabSz="457200" eaLnBrk="1" hangingPunct="1">
              <a:lnSpc>
                <a:spcPct val="104000"/>
              </a:lnSpc>
              <a:spcBef>
                <a:spcPct val="500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n-GB" altLang="es-ES" sz="1600" dirty="0" smtClean="0">
                <a:solidFill>
                  <a:srgbClr val="414141"/>
                </a:solidFill>
                <a:latin typeface="+mn-lt"/>
                <a:ea typeface="+mn-ea"/>
              </a:rPr>
              <a:t>Mahmoud </a:t>
            </a:r>
            <a:r>
              <a:rPr lang="en-GB" altLang="es-ES" sz="1600" dirty="0" smtClean="0">
                <a:solidFill>
                  <a:srgbClr val="414141"/>
                </a:solidFill>
                <a:latin typeface="+mn-lt"/>
                <a:ea typeface="+mn-ea"/>
              </a:rPr>
              <a:t>et al. </a:t>
            </a:r>
            <a:r>
              <a:rPr lang="en-GB" altLang="es-ES" sz="1600" dirty="0" smtClean="0">
                <a:solidFill>
                  <a:srgbClr val="414141"/>
                </a:solidFill>
                <a:latin typeface="+mn-lt"/>
                <a:ea typeface="+mn-ea"/>
              </a:rPr>
              <a:t>(submitted)</a:t>
            </a:r>
            <a:endParaRPr lang="en-US" altLang="es-ES" sz="1600" dirty="0">
              <a:solidFill>
                <a:srgbClr val="414141"/>
              </a:solidFill>
              <a:latin typeface="+mn-lt"/>
              <a:ea typeface="+mn-ea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8426" y="2316251"/>
            <a:ext cx="4546063" cy="4260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416349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ítulo 1"/>
          <p:cNvSpPr>
            <a:spLocks noGrp="1"/>
          </p:cNvSpPr>
          <p:nvPr>
            <p:ph type="title"/>
          </p:nvPr>
        </p:nvSpPr>
        <p:spPr bwMode="auto">
          <a:xfrm>
            <a:off x="341314" y="217123"/>
            <a:ext cx="8472487" cy="83902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GB" altLang="en-US" dirty="0" smtClean="0"/>
              <a:t>Recommendations</a:t>
            </a:r>
            <a:endParaRPr lang="en-GB" altLang="en-US" dirty="0" smtClean="0"/>
          </a:p>
        </p:txBody>
      </p:sp>
      <p:sp>
        <p:nvSpPr>
          <p:cNvPr id="15" name="Espace réservé du texte 2">
            <a:extLst/>
          </p:cNvPr>
          <p:cNvSpPr txBox="1">
            <a:spLocks/>
          </p:cNvSpPr>
          <p:nvPr/>
        </p:nvSpPr>
        <p:spPr>
          <a:xfrm>
            <a:off x="72587" y="935623"/>
            <a:ext cx="8983663" cy="51877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300"/>
              </a:spcBef>
              <a:buClr>
                <a:schemeClr val="bg1">
                  <a:lumMod val="50000"/>
                </a:schemeClr>
              </a:buClr>
              <a:buSzPct val="150000"/>
              <a:defRPr/>
            </a:pPr>
            <a:r>
              <a:rPr lang="en-GB" altLang="es-ES" sz="2000" dirty="0">
                <a:solidFill>
                  <a:srgbClr val="414141"/>
                </a:solidFill>
              </a:rPr>
              <a:t>Decadal climate predictions are </a:t>
            </a:r>
            <a:r>
              <a:rPr lang="en-GB" altLang="es-ES" sz="2000" dirty="0" smtClean="0">
                <a:solidFill>
                  <a:srgbClr val="414141"/>
                </a:solidFill>
              </a:rPr>
              <a:t>regularly </a:t>
            </a:r>
            <a:r>
              <a:rPr lang="en-GB" altLang="es-ES" sz="2000" dirty="0">
                <a:solidFill>
                  <a:srgbClr val="414141"/>
                </a:solidFill>
              </a:rPr>
              <a:t>available, </a:t>
            </a:r>
            <a:r>
              <a:rPr lang="en-GB" altLang="es-ES" sz="2000" dirty="0" smtClean="0">
                <a:solidFill>
                  <a:srgbClr val="414141"/>
                </a:solidFill>
              </a:rPr>
              <a:t>skilful, </a:t>
            </a:r>
            <a:r>
              <a:rPr lang="en-GB" altLang="es-ES" sz="2000" dirty="0">
                <a:solidFill>
                  <a:srgbClr val="414141"/>
                </a:solidFill>
              </a:rPr>
              <a:t>standards for user uptake are being created, and offer a unique opportunity to address some of the Mission on </a:t>
            </a:r>
            <a:r>
              <a:rPr lang="en-GB" altLang="es-ES" sz="2000" dirty="0" smtClean="0">
                <a:solidFill>
                  <a:srgbClr val="414141"/>
                </a:solidFill>
              </a:rPr>
              <a:t>Climate and </a:t>
            </a:r>
            <a:r>
              <a:rPr lang="en-GB" altLang="es-ES" sz="2000" dirty="0">
                <a:solidFill>
                  <a:srgbClr val="414141"/>
                </a:solidFill>
              </a:rPr>
              <a:t>European Green </a:t>
            </a:r>
            <a:r>
              <a:rPr lang="en-GB" altLang="es-ES" sz="2000" dirty="0" smtClean="0">
                <a:solidFill>
                  <a:srgbClr val="414141"/>
                </a:solidFill>
              </a:rPr>
              <a:t>Deal objectives.</a:t>
            </a:r>
          </a:p>
          <a:p>
            <a:pPr algn="just">
              <a:spcBef>
                <a:spcPts val="300"/>
              </a:spcBef>
              <a:buClr>
                <a:schemeClr val="bg1">
                  <a:lumMod val="50000"/>
                </a:schemeClr>
              </a:buClr>
              <a:buSzPct val="150000"/>
              <a:defRPr/>
            </a:pPr>
            <a:r>
              <a:rPr lang="en-GB" altLang="es-ES" sz="2000" dirty="0" smtClean="0">
                <a:solidFill>
                  <a:srgbClr val="414141"/>
                </a:solidFill>
              </a:rPr>
              <a:t>Transfer </a:t>
            </a:r>
            <a:r>
              <a:rPr lang="en-GB" altLang="es-ES" sz="2000" dirty="0">
                <a:solidFill>
                  <a:srgbClr val="414141"/>
                </a:solidFill>
              </a:rPr>
              <a:t>the research progress to the emerging operational </a:t>
            </a:r>
            <a:r>
              <a:rPr lang="en-GB" altLang="es-ES" sz="2000" dirty="0" smtClean="0">
                <a:solidFill>
                  <a:srgbClr val="414141"/>
                </a:solidFill>
              </a:rPr>
              <a:t>activities.</a:t>
            </a:r>
          </a:p>
          <a:p>
            <a:pPr algn="just">
              <a:spcBef>
                <a:spcPts val="300"/>
              </a:spcBef>
              <a:buClr>
                <a:schemeClr val="bg1">
                  <a:lumMod val="50000"/>
                </a:schemeClr>
              </a:buClr>
              <a:buSzPct val="150000"/>
              <a:defRPr/>
            </a:pPr>
            <a:r>
              <a:rPr lang="en-GB" altLang="es-ES" sz="2000" dirty="0">
                <a:solidFill>
                  <a:srgbClr val="414141"/>
                </a:solidFill>
              </a:rPr>
              <a:t>Consider all the sources of uncertainty (observational, model, user-based) and evaluate and communicate them </a:t>
            </a:r>
            <a:r>
              <a:rPr lang="en-GB" altLang="es-ES" sz="2000" dirty="0" smtClean="0">
                <a:solidFill>
                  <a:srgbClr val="414141"/>
                </a:solidFill>
              </a:rPr>
              <a:t>effectively.</a:t>
            </a:r>
          </a:p>
          <a:p>
            <a:pPr algn="just">
              <a:spcBef>
                <a:spcPts val="300"/>
              </a:spcBef>
              <a:buClr>
                <a:schemeClr val="bg1">
                  <a:lumMod val="50000"/>
                </a:schemeClr>
              </a:buClr>
              <a:buSzPct val="150000"/>
              <a:defRPr/>
            </a:pPr>
            <a:r>
              <a:rPr lang="en-GB" altLang="es-ES" sz="2000" dirty="0">
                <a:solidFill>
                  <a:srgbClr val="414141"/>
                </a:solidFill>
              </a:rPr>
              <a:t>Structural model error and forecast drift are two </a:t>
            </a:r>
            <a:r>
              <a:rPr lang="en-GB" altLang="es-ES" sz="2000" dirty="0" smtClean="0">
                <a:solidFill>
                  <a:srgbClr val="414141"/>
                </a:solidFill>
              </a:rPr>
              <a:t>key </a:t>
            </a:r>
            <a:r>
              <a:rPr lang="en-GB" altLang="es-ES" sz="2000" dirty="0">
                <a:solidFill>
                  <a:srgbClr val="414141"/>
                </a:solidFill>
              </a:rPr>
              <a:t>limiting </a:t>
            </a:r>
            <a:r>
              <a:rPr lang="en-GB" altLang="es-ES" sz="2000" dirty="0" smtClean="0">
                <a:solidFill>
                  <a:srgbClr val="414141"/>
                </a:solidFill>
              </a:rPr>
              <a:t>factors.</a:t>
            </a:r>
          </a:p>
          <a:p>
            <a:pPr algn="just">
              <a:spcBef>
                <a:spcPts val="300"/>
              </a:spcBef>
              <a:buClr>
                <a:schemeClr val="bg1">
                  <a:lumMod val="50000"/>
                </a:schemeClr>
              </a:buClr>
              <a:buSzPct val="150000"/>
              <a:defRPr/>
            </a:pPr>
            <a:r>
              <a:rPr lang="en-GB" altLang="es-ES" sz="2000" dirty="0">
                <a:solidFill>
                  <a:srgbClr val="414141"/>
                </a:solidFill>
              </a:rPr>
              <a:t>Preliminary results suggest that increased resolution and more realistic processes can increase the skill of future climate forecast systems</a:t>
            </a:r>
            <a:r>
              <a:rPr lang="en-GB" altLang="es-ES" sz="2000" dirty="0" smtClean="0">
                <a:solidFill>
                  <a:srgbClr val="414141"/>
                </a:solidFill>
              </a:rPr>
              <a:t>.</a:t>
            </a:r>
          </a:p>
          <a:p>
            <a:pPr algn="just">
              <a:spcBef>
                <a:spcPts val="300"/>
              </a:spcBef>
              <a:buClr>
                <a:schemeClr val="bg1">
                  <a:lumMod val="50000"/>
                </a:schemeClr>
              </a:buClr>
              <a:buSzPct val="150000"/>
              <a:defRPr/>
            </a:pPr>
            <a:r>
              <a:rPr lang="en-GB" altLang="es-ES" sz="2000" dirty="0">
                <a:solidFill>
                  <a:srgbClr val="414141"/>
                </a:solidFill>
              </a:rPr>
              <a:t>Carbon fluxes are predictable at multiannual time </a:t>
            </a:r>
            <a:r>
              <a:rPr lang="en-GB" altLang="es-ES" sz="2000" dirty="0" smtClean="0">
                <a:solidFill>
                  <a:srgbClr val="414141"/>
                </a:solidFill>
              </a:rPr>
              <a:t>scales.</a:t>
            </a:r>
          </a:p>
          <a:p>
            <a:pPr algn="just">
              <a:spcBef>
                <a:spcPts val="300"/>
              </a:spcBef>
              <a:buClr>
                <a:schemeClr val="bg1">
                  <a:lumMod val="50000"/>
                </a:schemeClr>
              </a:buClr>
              <a:buSzPct val="150000"/>
              <a:defRPr/>
            </a:pPr>
            <a:r>
              <a:rPr lang="en-GB" altLang="es-ES" sz="2000" dirty="0">
                <a:solidFill>
                  <a:srgbClr val="414141"/>
                </a:solidFill>
              </a:rPr>
              <a:t>Merging predictions and projections offers promising ways to provide a new class of climate information for the near </a:t>
            </a:r>
            <a:r>
              <a:rPr lang="en-GB" altLang="es-ES" sz="2000" dirty="0" smtClean="0">
                <a:solidFill>
                  <a:srgbClr val="414141"/>
                </a:solidFill>
              </a:rPr>
              <a:t>term.</a:t>
            </a:r>
          </a:p>
          <a:p>
            <a:pPr algn="just">
              <a:spcBef>
                <a:spcPts val="300"/>
              </a:spcBef>
              <a:buClr>
                <a:schemeClr val="bg1">
                  <a:lumMod val="50000"/>
                </a:schemeClr>
              </a:buClr>
              <a:buSzPct val="150000"/>
              <a:defRPr/>
            </a:pPr>
            <a:r>
              <a:rPr lang="en-GB" altLang="es-ES" sz="2000" dirty="0" smtClean="0">
                <a:solidFill>
                  <a:srgbClr val="414141"/>
                </a:solidFill>
              </a:rPr>
              <a:t>Progress </a:t>
            </a:r>
            <a:r>
              <a:rPr lang="en-GB" altLang="es-ES" sz="2000" dirty="0">
                <a:solidFill>
                  <a:srgbClr val="414141"/>
                </a:solidFill>
              </a:rPr>
              <a:t>has been made in the use of the decadal predictions in a number of applications, but the huge demand identified requires more use cases, addressing post-processing problems (downscaling, calibration, etc</a:t>
            </a:r>
            <a:r>
              <a:rPr lang="en-GB" altLang="es-ES" sz="2000" dirty="0" smtClean="0">
                <a:solidFill>
                  <a:srgbClr val="414141"/>
                </a:solidFill>
              </a:rPr>
              <a:t>.).</a:t>
            </a:r>
            <a:endParaRPr lang="en-GB" altLang="es-ES" sz="2000" dirty="0">
              <a:solidFill>
                <a:srgbClr val="414141"/>
              </a:solidFill>
            </a:endParaRPr>
          </a:p>
          <a:p>
            <a:pPr algn="just">
              <a:spcBef>
                <a:spcPts val="300"/>
              </a:spcBef>
              <a:buClr>
                <a:schemeClr val="bg1">
                  <a:lumMod val="50000"/>
                </a:schemeClr>
              </a:buClr>
              <a:buSzPct val="150000"/>
              <a:defRPr/>
            </a:pPr>
            <a:r>
              <a:rPr lang="en-GB" altLang="es-ES" sz="2000" dirty="0" smtClean="0">
                <a:solidFill>
                  <a:srgbClr val="414141"/>
                </a:solidFill>
              </a:rPr>
              <a:t>Address the tension </a:t>
            </a:r>
            <a:r>
              <a:rPr lang="en-GB" altLang="es-ES" sz="2000" dirty="0" smtClean="0">
                <a:solidFill>
                  <a:srgbClr val="414141"/>
                </a:solidFill>
              </a:rPr>
              <a:t>between increasing user </a:t>
            </a:r>
            <a:r>
              <a:rPr lang="en-GB" altLang="es-ES" sz="2000" dirty="0" smtClean="0">
                <a:solidFill>
                  <a:srgbClr val="414141"/>
                </a:solidFill>
              </a:rPr>
              <a:t>demand for near-term climate information </a:t>
            </a:r>
            <a:r>
              <a:rPr lang="en-GB" altLang="es-ES" sz="2000" dirty="0" smtClean="0">
                <a:solidFill>
                  <a:srgbClr val="414141"/>
                </a:solidFill>
              </a:rPr>
              <a:t>and the need for domestication of knowledge</a:t>
            </a:r>
            <a:r>
              <a:rPr lang="en-GB" altLang="es-ES" sz="2000" dirty="0" smtClean="0">
                <a:solidFill>
                  <a:srgbClr val="414141"/>
                </a:solidFill>
              </a:rPr>
              <a:t>.</a:t>
            </a:r>
          </a:p>
        </p:txBody>
      </p:sp>
      <p:sp>
        <p:nvSpPr>
          <p:cNvPr id="4" name="Text Box 9"/>
          <p:cNvSpPr txBox="1">
            <a:spLocks noChangeArrowheads="1"/>
          </p:cNvSpPr>
          <p:nvPr/>
        </p:nvSpPr>
        <p:spPr bwMode="auto">
          <a:xfrm rot="1884964" flipH="1">
            <a:off x="338601" y="2727567"/>
            <a:ext cx="8531225" cy="1860473"/>
          </a:xfrm>
          <a:prstGeom prst="rect">
            <a:avLst/>
          </a:prstGeom>
          <a:gradFill flip="none" rotWithShape="1">
            <a:gsLst>
              <a:gs pos="0">
                <a:srgbClr val="797B7E">
                  <a:tint val="66000"/>
                  <a:satMod val="160000"/>
                </a:srgbClr>
              </a:gs>
              <a:gs pos="50000">
                <a:srgbClr val="797B7E">
                  <a:tint val="44500"/>
                  <a:satMod val="160000"/>
                </a:srgbClr>
              </a:gs>
              <a:gs pos="100000">
                <a:srgbClr val="797B7E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noFill/>
          </a:ln>
          <a:effectLst>
            <a:softEdge rad="127000"/>
          </a:effectLst>
        </p:spPr>
        <p:txBody>
          <a:bodyPr lIns="0" tIns="144000" bIns="144000" anchor="b">
            <a:spAutoFit/>
          </a:bodyPr>
          <a:lstStyle>
            <a:defPPr>
              <a:defRPr lang="en-US"/>
            </a:defPPr>
            <a:lvl1pPr algn="ctr" defTabSz="914400" eaLnBrk="1" fontAlgn="auto" hangingPunct="1">
              <a:spcBef>
                <a:spcPct val="50000"/>
              </a:spcBef>
              <a:spcAft>
                <a:spcPts val="0"/>
              </a:spcAft>
              <a:buFontTx/>
              <a:buNone/>
              <a:defRPr sz="3400" b="1" kern="0">
                <a:solidFill>
                  <a:srgbClr val="FF0000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ts val="300"/>
              </a:spcBef>
              <a:buClr>
                <a:schemeClr val="accent2"/>
              </a:buClr>
              <a:buSzPct val="150000"/>
              <a:buFont typeface="Wingdings" pitchFamily="2" charset="2"/>
              <a:buChar char="§"/>
              <a:defRPr sz="1600">
                <a:latin typeface="Verdana" pitchFamily="34" charset="0"/>
              </a:defRPr>
            </a:lvl2pPr>
            <a:lvl3pPr marL="1143000" indent="-228600" eaLnBrk="0" hangingPunct="0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>
                <a:latin typeface="Verdana" pitchFamily="34" charset="0"/>
              </a:defRPr>
            </a:lvl3pPr>
            <a:lvl4pPr marL="1600200" indent="-228600" eaLnBrk="0" hangingPunct="0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>
                <a:latin typeface="Verdana" pitchFamily="34" charset="0"/>
              </a:defRPr>
            </a:lvl4pPr>
            <a:lvl5pPr marL="2057400" indent="-228600" eaLnBrk="0" hangingPunct="0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>
                <a:latin typeface="Verdana" pitchFamily="34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1600">
                <a:latin typeface="Verdana" pitchFamily="34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1600">
                <a:latin typeface="Verdana" pitchFamily="34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1600">
                <a:latin typeface="Verdana" pitchFamily="34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1600">
                <a:latin typeface="Verdana" pitchFamily="34" charset="0"/>
              </a:defRPr>
            </a:lvl9pPr>
          </a:lstStyle>
          <a:p>
            <a:pPr>
              <a:defRPr/>
            </a:pPr>
            <a:r>
              <a:rPr lang="en-GB" altLang="es-ES" dirty="0" smtClean="0"/>
              <a:t>Users need climate information </a:t>
            </a:r>
            <a:r>
              <a:rPr lang="en-GB" altLang="es-ES" dirty="0" smtClean="0"/>
              <a:t>on a range of time scales and different tools are required for an adequate response</a:t>
            </a:r>
            <a:endParaRPr lang="en-GB" altLang="es-ES" dirty="0" smtClean="0"/>
          </a:p>
        </p:txBody>
      </p:sp>
    </p:spTree>
    <p:extLst>
      <p:ext uri="{BB962C8B-B14F-4D97-AF65-F5344CB8AC3E}">
        <p14:creationId xmlns:p14="http://schemas.microsoft.com/office/powerpoint/2010/main" val="2521973453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22">
            <a:extLst>
              <a:ext uri="{FF2B5EF4-FFF2-40B4-BE49-F238E27FC236}">
                <a16:creationId xmlns:a16="http://schemas.microsoft.com/office/drawing/2014/main" id="{4777FB80-3CE5-564A-80CB-7C451C3E8524}"/>
              </a:ext>
            </a:extLst>
          </p:cNvPr>
          <p:cNvSpPr txBox="1"/>
          <p:nvPr/>
        </p:nvSpPr>
        <p:spPr>
          <a:xfrm>
            <a:off x="2909814" y="2756925"/>
            <a:ext cx="57908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1219170" fontAlgn="base">
              <a:spcBef>
                <a:spcPct val="0"/>
              </a:spcBef>
              <a:spcAft>
                <a:spcPct val="0"/>
              </a:spcAft>
            </a:pPr>
            <a:r>
              <a:rPr lang="en" sz="1600" i="1" dirty="0">
                <a:solidFill>
                  <a:schemeClr val="bg1"/>
                </a:solidFill>
                <a:latin typeface="Arial" charset="0"/>
                <a:ea typeface="ＭＳ Ｐゴシック" charset="0"/>
              </a:rPr>
              <a:t>This project has received funding from the European Union’s Horizon 2020 research and innovation programme under grant </a:t>
            </a:r>
            <a:r>
              <a:rPr lang="en" sz="1600" i="1" dirty="0" smtClean="0">
                <a:solidFill>
                  <a:schemeClr val="bg1"/>
                </a:solidFill>
                <a:latin typeface="Arial" charset="0"/>
                <a:ea typeface="ＭＳ Ｐゴシック" charset="0"/>
              </a:rPr>
              <a:t>agreement nº 776613. </a:t>
            </a:r>
            <a:endParaRPr lang="en" sz="1600" i="1" dirty="0">
              <a:solidFill>
                <a:schemeClr val="bg1"/>
              </a:solidFill>
              <a:latin typeface="Arial" charset="0"/>
              <a:ea typeface="ＭＳ Ｐゴシック" charset="0"/>
            </a:endParaRPr>
          </a:p>
        </p:txBody>
      </p:sp>
      <p:pic>
        <p:nvPicPr>
          <p:cNvPr id="6" name="Image 23">
            <a:extLst>
              <a:ext uri="{FF2B5EF4-FFF2-40B4-BE49-F238E27FC236}">
                <a16:creationId xmlns:a16="http://schemas.microsoft.com/office/drawing/2014/main" id="{C62DE646-03E9-FB42-9AAF-921766398A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443" y="2809395"/>
            <a:ext cx="1045029" cy="69668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36" b="28053"/>
          <a:stretch/>
        </p:blipFill>
        <p:spPr>
          <a:xfrm>
            <a:off x="455279" y="2828270"/>
            <a:ext cx="1307164" cy="658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20653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ítulo 1"/>
          <p:cNvSpPr>
            <a:spLocks noGrp="1"/>
          </p:cNvSpPr>
          <p:nvPr>
            <p:ph type="title"/>
          </p:nvPr>
        </p:nvSpPr>
        <p:spPr bwMode="auto">
          <a:xfrm>
            <a:off x="341314" y="217123"/>
            <a:ext cx="8472487" cy="83902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GB" altLang="en-US" dirty="0" smtClean="0"/>
              <a:t>Climate information requirements</a:t>
            </a:r>
          </a:p>
        </p:txBody>
      </p:sp>
      <p:sp>
        <p:nvSpPr>
          <p:cNvPr id="15" name="Espace réservé du texte 2">
            <a:extLst/>
          </p:cNvPr>
          <p:cNvSpPr txBox="1">
            <a:spLocks/>
          </p:cNvSpPr>
          <p:nvPr/>
        </p:nvSpPr>
        <p:spPr>
          <a:xfrm>
            <a:off x="140678" y="992632"/>
            <a:ext cx="6358596" cy="51877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004990"/>
              </a:buClr>
              <a:buSzPct val="150000"/>
              <a:defRPr/>
            </a:pPr>
            <a:r>
              <a:rPr lang="en-GB" sz="2200" dirty="0" smtClean="0">
                <a:solidFill>
                  <a:srgbClr val="FF0000"/>
                </a:solidFill>
              </a:rPr>
              <a:t>Salience</a:t>
            </a:r>
            <a:r>
              <a:rPr lang="en-GB" sz="2200" dirty="0" smtClean="0">
                <a:solidFill>
                  <a:srgbClr val="414141"/>
                </a:solidFill>
              </a:rPr>
              <a:t>: </a:t>
            </a:r>
            <a:r>
              <a:rPr lang="en-GB" sz="2200" i="1" dirty="0" smtClean="0">
                <a:solidFill>
                  <a:srgbClr val="414141"/>
                </a:solidFill>
              </a:rPr>
              <a:t>It refers to the relevance of information for an actor’s decision choices</a:t>
            </a:r>
            <a:r>
              <a:rPr lang="en-GB" sz="2200" dirty="0" smtClean="0">
                <a:solidFill>
                  <a:srgbClr val="414141"/>
                </a:solidFill>
              </a:rPr>
              <a:t>. Often interesting scientific questions are far from a real-world situation.</a:t>
            </a:r>
          </a:p>
          <a:p>
            <a:pPr>
              <a:buClr>
                <a:srgbClr val="004990"/>
              </a:buClr>
              <a:buSzPct val="150000"/>
              <a:defRPr/>
            </a:pPr>
            <a:endParaRPr lang="en-GB" sz="2200" dirty="0">
              <a:solidFill>
                <a:srgbClr val="414141"/>
              </a:solidFill>
            </a:endParaRPr>
          </a:p>
          <a:p>
            <a:pPr>
              <a:buClr>
                <a:srgbClr val="004990"/>
              </a:buClr>
              <a:buSzPct val="150000"/>
              <a:defRPr/>
            </a:pPr>
            <a:r>
              <a:rPr lang="en-GB" sz="2200" dirty="0" smtClean="0">
                <a:solidFill>
                  <a:srgbClr val="FF0000"/>
                </a:solidFill>
              </a:rPr>
              <a:t>Credibility</a:t>
            </a:r>
            <a:r>
              <a:rPr lang="en-GB" sz="2200" dirty="0" smtClean="0">
                <a:solidFill>
                  <a:srgbClr val="414141"/>
                </a:solidFill>
              </a:rPr>
              <a:t>: </a:t>
            </a:r>
            <a:r>
              <a:rPr lang="en-GB" sz="2200" i="1" dirty="0" smtClean="0">
                <a:solidFill>
                  <a:srgbClr val="414141"/>
                </a:solidFill>
              </a:rPr>
              <a:t>It refers to whether an actor perceives information as meeting standards of scientific plausibility and technical adequacy</a:t>
            </a:r>
            <a:r>
              <a:rPr lang="en-GB" sz="2200" dirty="0" smtClean="0">
                <a:solidFill>
                  <a:srgbClr val="414141"/>
                </a:solidFill>
              </a:rPr>
              <a:t>. Sources must be trustworthy and/or believable.</a:t>
            </a:r>
          </a:p>
          <a:p>
            <a:pPr>
              <a:buClr>
                <a:srgbClr val="004990"/>
              </a:buClr>
              <a:buSzPct val="150000"/>
              <a:defRPr/>
            </a:pPr>
            <a:endParaRPr lang="en-GB" sz="2200" dirty="0" smtClean="0">
              <a:solidFill>
                <a:srgbClr val="414141"/>
              </a:solidFill>
            </a:endParaRPr>
          </a:p>
          <a:p>
            <a:pPr>
              <a:buClr>
                <a:srgbClr val="004990"/>
              </a:buClr>
              <a:buSzPct val="150000"/>
              <a:defRPr/>
            </a:pPr>
            <a:r>
              <a:rPr lang="en-GB" sz="2200" dirty="0" smtClean="0">
                <a:solidFill>
                  <a:srgbClr val="FF0000"/>
                </a:solidFill>
              </a:rPr>
              <a:t>Legitimacy</a:t>
            </a:r>
            <a:r>
              <a:rPr lang="en-GB" sz="2200" dirty="0" smtClean="0">
                <a:solidFill>
                  <a:srgbClr val="414141"/>
                </a:solidFill>
              </a:rPr>
              <a:t>: </a:t>
            </a:r>
            <a:r>
              <a:rPr lang="en-GB" sz="2200" i="1" dirty="0" smtClean="0">
                <a:solidFill>
                  <a:srgbClr val="414141"/>
                </a:solidFill>
              </a:rPr>
              <a:t>It refers to whether an actor perceives the climate information process as unbiased and meeting standards of political and procedural fairness</a:t>
            </a:r>
            <a:r>
              <a:rPr lang="en-GB" sz="2200" dirty="0" smtClean="0">
                <a:solidFill>
                  <a:srgbClr val="414141"/>
                </a:solidFill>
              </a:rPr>
              <a:t>.</a:t>
            </a:r>
          </a:p>
        </p:txBody>
      </p:sp>
      <p:sp>
        <p:nvSpPr>
          <p:cNvPr id="4" name="Text Box 12"/>
          <p:cNvSpPr txBox="1">
            <a:spLocks noChangeArrowheads="1"/>
          </p:cNvSpPr>
          <p:nvPr/>
        </p:nvSpPr>
        <p:spPr bwMode="auto">
          <a:xfrm>
            <a:off x="5194300" y="6537502"/>
            <a:ext cx="3949700" cy="343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6895" tIns="43448" rIns="86895" bIns="43448">
            <a:spAutoFit/>
          </a:bodyPr>
          <a:lstStyle>
            <a:defPPr>
              <a:defRPr lang="en-US"/>
            </a:defPPr>
            <a:lvl1pPr algn="r">
              <a:lnSpc>
                <a:spcPct val="104000"/>
              </a:lnSpc>
              <a:spcBef>
                <a:spcPct val="500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defRPr sz="2100">
                <a:solidFill>
                  <a:schemeClr val="accent1"/>
                </a:solidFill>
              </a:defRPr>
            </a:lvl1pPr>
            <a:lvl2pPr marL="742950" indent="-285750" defTabSz="868363" eaLnBrk="0" hangingPunct="0">
              <a:defRPr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868363" eaLnBrk="0" hangingPunct="0">
              <a:defRPr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868363" eaLnBrk="0" hangingPunct="0">
              <a:defRPr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868363" eaLnBrk="0" hangingPunct="0">
              <a:defRPr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GB" altLang="es-ES" sz="1600" dirty="0" smtClean="0">
                <a:solidFill>
                  <a:srgbClr val="414141"/>
                </a:solidFill>
              </a:rPr>
              <a:t>Cash et al. (2003, PNAS)</a:t>
            </a:r>
            <a:endParaRPr lang="en-US" altLang="es-ES" sz="1600" dirty="0">
              <a:solidFill>
                <a:srgbClr val="414141"/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6688501" y="1563467"/>
            <a:ext cx="2156755" cy="4343976"/>
            <a:chOff x="6688501" y="1844821"/>
            <a:chExt cx="2156755" cy="4343976"/>
          </a:xfrm>
        </p:grpSpPr>
        <p:sp>
          <p:nvSpPr>
            <p:cNvPr id="2" name="TextBox 1"/>
            <p:cNvSpPr txBox="1"/>
            <p:nvPr/>
          </p:nvSpPr>
          <p:spPr>
            <a:xfrm>
              <a:off x="7112878" y="1844821"/>
              <a:ext cx="1681481" cy="430887"/>
            </a:xfrm>
            <a:prstGeom prst="rect">
              <a:avLst/>
            </a:prstGeom>
            <a:solidFill>
              <a:schemeClr val="bg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glow rad="635000">
                <a:schemeClr val="accent3">
                  <a:satMod val="175000"/>
                  <a:alpha val="62000"/>
                </a:schemeClr>
              </a:glow>
              <a:softEdge rad="63500"/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6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GB" sz="2200" dirty="0">
                  <a:solidFill>
                    <a:srgbClr val="414141"/>
                  </a:solidFill>
                </a:rPr>
                <a:t>Power</a:t>
              </a: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6752492" y="2859502"/>
              <a:ext cx="1802718" cy="430887"/>
            </a:xfrm>
            <a:prstGeom prst="rect">
              <a:avLst/>
            </a:prstGeom>
            <a:solidFill>
              <a:schemeClr val="bg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glow rad="635000">
                <a:schemeClr val="accent3">
                  <a:satMod val="175000"/>
                  <a:alpha val="62000"/>
                </a:schemeClr>
              </a:glow>
              <a:softEdge rad="63500"/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6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GB" sz="2200" dirty="0" smtClean="0">
                  <a:solidFill>
                    <a:srgbClr val="414141"/>
                  </a:solidFill>
                </a:rPr>
                <a:t>Reputation</a:t>
              </a:r>
              <a:endParaRPr lang="en-GB" sz="2200" dirty="0">
                <a:solidFill>
                  <a:srgbClr val="414141"/>
                </a:solidFill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7042538" y="3867877"/>
              <a:ext cx="1802718" cy="430887"/>
            </a:xfrm>
            <a:prstGeom prst="rect">
              <a:avLst/>
            </a:prstGeom>
            <a:solidFill>
              <a:schemeClr val="bg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glow rad="635000">
                <a:schemeClr val="accent3">
                  <a:satMod val="175000"/>
                  <a:alpha val="62000"/>
                </a:schemeClr>
              </a:glow>
              <a:softEdge rad="63500"/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6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GB" sz="2200" dirty="0" smtClean="0">
                  <a:solidFill>
                    <a:srgbClr val="414141"/>
                  </a:solidFill>
                </a:rPr>
                <a:t>Values</a:t>
              </a:r>
              <a:endParaRPr lang="en-GB" sz="2200" dirty="0">
                <a:solidFill>
                  <a:srgbClr val="414141"/>
                </a:solidFill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6688501" y="4878415"/>
              <a:ext cx="1802718" cy="430887"/>
            </a:xfrm>
            <a:prstGeom prst="rect">
              <a:avLst/>
            </a:prstGeom>
            <a:solidFill>
              <a:schemeClr val="bg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glow rad="635000">
                <a:schemeClr val="accent3">
                  <a:satMod val="175000"/>
                  <a:alpha val="62000"/>
                </a:schemeClr>
              </a:glow>
              <a:softEdge rad="63500"/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6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GB" sz="2200" dirty="0" smtClean="0">
                  <a:solidFill>
                    <a:srgbClr val="414141"/>
                  </a:solidFill>
                </a:rPr>
                <a:t>Transparency</a:t>
              </a:r>
              <a:endParaRPr lang="en-GB" sz="2200" dirty="0">
                <a:solidFill>
                  <a:srgbClr val="414141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7112877" y="5757910"/>
              <a:ext cx="1681481" cy="430887"/>
            </a:xfrm>
            <a:prstGeom prst="rect">
              <a:avLst/>
            </a:prstGeom>
            <a:solidFill>
              <a:schemeClr val="bg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glow rad="635000">
                <a:schemeClr val="accent3">
                  <a:satMod val="175000"/>
                  <a:alpha val="62000"/>
                </a:schemeClr>
              </a:glow>
              <a:softEdge rad="63500"/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6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GB" sz="2200" dirty="0" smtClean="0">
                  <a:solidFill>
                    <a:srgbClr val="414141"/>
                  </a:solidFill>
                </a:rPr>
                <a:t>Standards</a:t>
              </a:r>
              <a:endParaRPr lang="en-GB" sz="2200" dirty="0">
                <a:solidFill>
                  <a:srgbClr val="41414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78632699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8" name="Título 1"/>
          <p:cNvSpPr>
            <a:spLocks noGrp="1"/>
          </p:cNvSpPr>
          <p:nvPr>
            <p:ph type="title"/>
          </p:nvPr>
        </p:nvSpPr>
        <p:spPr bwMode="auto">
          <a:xfrm>
            <a:off x="449263" y="218675"/>
            <a:ext cx="8229600" cy="74442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GB" altLang="en-US" sz="3600" dirty="0" smtClean="0"/>
              <a:t>Typical climate change information</a:t>
            </a:r>
            <a:endParaRPr lang="en-GB" altLang="en-US" sz="3600" dirty="0" smtClean="0"/>
          </a:p>
        </p:txBody>
      </p:sp>
      <p:sp>
        <p:nvSpPr>
          <p:cNvPr id="23563" name="Marcador de contenido 2"/>
          <p:cNvSpPr txBox="1">
            <a:spLocks/>
          </p:cNvSpPr>
          <p:nvPr/>
        </p:nvSpPr>
        <p:spPr bwMode="auto">
          <a:xfrm>
            <a:off x="112281" y="818306"/>
            <a:ext cx="8940279" cy="133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572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572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572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572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fontAlgn="base" hangingPunct="1">
              <a:spcAft>
                <a:spcPct val="0"/>
              </a:spcAft>
            </a:pPr>
            <a:r>
              <a:rPr lang="en-GB" altLang="es-ES" sz="2400" dirty="0" smtClean="0">
                <a:solidFill>
                  <a:srgbClr val="414141"/>
                </a:solidFill>
                <a:latin typeface="Calibri" pitchFamily="34" charset="0"/>
              </a:rPr>
              <a:t>Global annual mean and Mediterranean land summer </a:t>
            </a:r>
            <a:r>
              <a:rPr lang="en-GB" altLang="es-ES" sz="2400" dirty="0" smtClean="0">
                <a:solidFill>
                  <a:srgbClr val="414141"/>
                </a:solidFill>
                <a:latin typeface="Calibri" pitchFamily="34" charset="0"/>
              </a:rPr>
              <a:t>near-surface temperature</a:t>
            </a:r>
            <a:r>
              <a:rPr lang="en-GB" altLang="es-ES" sz="2400" dirty="0" smtClean="0">
                <a:solidFill>
                  <a:srgbClr val="414141"/>
                </a:solidFill>
                <a:latin typeface="Calibri" pitchFamily="34" charset="0"/>
              </a:rPr>
              <a:t>.</a:t>
            </a:r>
            <a:endParaRPr lang="en-GB" altLang="es-ES" sz="2400" dirty="0">
              <a:solidFill>
                <a:srgbClr val="414141"/>
              </a:solidFill>
              <a:latin typeface="Calibri" pitchFamily="34" charset="0"/>
            </a:endParaRPr>
          </a:p>
        </p:txBody>
      </p:sp>
      <p:sp>
        <p:nvSpPr>
          <p:cNvPr id="6" name="Text Box 12"/>
          <p:cNvSpPr txBox="1">
            <a:spLocks noChangeArrowheads="1"/>
          </p:cNvSpPr>
          <p:nvPr/>
        </p:nvSpPr>
        <p:spPr bwMode="auto">
          <a:xfrm>
            <a:off x="5194300" y="6537502"/>
            <a:ext cx="3949700" cy="343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6895" tIns="43448" rIns="86895" bIns="43448">
            <a:spAutoFit/>
          </a:bodyPr>
          <a:lstStyle>
            <a:defPPr>
              <a:defRPr lang="en-US"/>
            </a:defPPr>
            <a:lvl1pPr algn="r">
              <a:lnSpc>
                <a:spcPct val="104000"/>
              </a:lnSpc>
              <a:spcBef>
                <a:spcPct val="500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defRPr sz="2100">
                <a:solidFill>
                  <a:schemeClr val="accent1"/>
                </a:solidFill>
              </a:defRPr>
            </a:lvl1pPr>
            <a:lvl2pPr marL="742950" indent="-285750" defTabSz="868363" eaLnBrk="0" hangingPunct="0">
              <a:defRPr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868363" eaLnBrk="0" hangingPunct="0">
              <a:defRPr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868363" eaLnBrk="0" hangingPunct="0">
              <a:defRPr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868363" eaLnBrk="0" hangingPunct="0">
              <a:defRPr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GB" altLang="es-ES" sz="1600" dirty="0" smtClean="0">
                <a:solidFill>
                  <a:srgbClr val="414141"/>
                </a:solidFill>
              </a:rPr>
              <a:t>M. Jury (BSC)</a:t>
            </a:r>
            <a:endParaRPr lang="en-US" altLang="es-ES" sz="1600" dirty="0">
              <a:solidFill>
                <a:srgbClr val="41414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951" y="3046285"/>
            <a:ext cx="4345237" cy="263676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1565" y="3068100"/>
            <a:ext cx="4345237" cy="2636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734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8" name="Título 1"/>
          <p:cNvSpPr>
            <a:spLocks noGrp="1"/>
          </p:cNvSpPr>
          <p:nvPr>
            <p:ph type="title"/>
          </p:nvPr>
        </p:nvSpPr>
        <p:spPr bwMode="auto">
          <a:xfrm>
            <a:off x="125703" y="190539"/>
            <a:ext cx="8933888" cy="74442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GB" altLang="en-US" sz="3600" dirty="0" smtClean="0"/>
              <a:t>An alternative: </a:t>
            </a:r>
            <a:r>
              <a:rPr lang="en-GB" altLang="en-US" sz="3600" dirty="0" smtClean="0"/>
              <a:t>decadal climate predictions</a:t>
            </a:r>
          </a:p>
        </p:txBody>
      </p:sp>
      <p:sp>
        <p:nvSpPr>
          <p:cNvPr id="5" name="Espace réservé du texte 2">
            <a:extLst>
              <a:ext uri="{FF2B5EF4-FFF2-40B4-BE49-F238E27FC236}">
                <a16:creationId xmlns:a16="http://schemas.microsoft.com/office/drawing/2014/main" id="{DE005E42-9F5E-4C53-8F0C-28B769DB37FF}"/>
              </a:ext>
            </a:extLst>
          </p:cNvPr>
          <p:cNvSpPr txBox="1">
            <a:spLocks/>
          </p:cNvSpPr>
          <p:nvPr/>
        </p:nvSpPr>
        <p:spPr>
          <a:xfrm>
            <a:off x="0" y="827926"/>
            <a:ext cx="9144000" cy="133849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Clr>
                <a:schemeClr val="accent1"/>
              </a:buClr>
              <a:buSzPts val="1600"/>
              <a:buNone/>
            </a:pPr>
            <a:r>
              <a:rPr lang="en-GB" sz="2000" dirty="0" smtClean="0">
                <a:solidFill>
                  <a:srgbClr val="414141"/>
                </a:solidFill>
                <a:latin typeface="Calibri" pitchFamily="34" charset="0"/>
                <a:ea typeface="ＭＳ Ｐゴシック" pitchFamily="34" charset="-128"/>
                <a:sym typeface="Calibri"/>
              </a:rPr>
              <a:t>The </a:t>
            </a:r>
            <a:r>
              <a:rPr lang="en-GB" sz="2000" dirty="0" smtClean="0">
                <a:solidFill>
                  <a:srgbClr val="414141"/>
                </a:solidFill>
                <a:latin typeface="Calibri" pitchFamily="34" charset="0"/>
                <a:ea typeface="ＭＳ Ｐゴシック" pitchFamily="34" charset="-128"/>
                <a:sym typeface="Calibri"/>
              </a:rPr>
              <a:t>WMO recognised global producing centres of decadal predictions contribute </a:t>
            </a:r>
            <a:r>
              <a:rPr lang="en-GB" sz="2000" dirty="0" smtClean="0">
                <a:solidFill>
                  <a:srgbClr val="414141"/>
                </a:solidFill>
                <a:latin typeface="Calibri" pitchFamily="34" charset="0"/>
                <a:ea typeface="ＭＳ Ｐゴシック" pitchFamily="34" charset="-128"/>
                <a:sym typeface="Calibri"/>
              </a:rPr>
              <a:t>to multi-model predictions.</a:t>
            </a:r>
            <a:endParaRPr lang="en-GB" sz="2000" dirty="0">
              <a:solidFill>
                <a:srgbClr val="414141"/>
              </a:solidFill>
              <a:latin typeface="Calibri" pitchFamily="34" charset="0"/>
              <a:ea typeface="ＭＳ Ｐゴシック" pitchFamily="34" charset="-128"/>
              <a:sym typeface="Calibri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417" y="1529861"/>
            <a:ext cx="6893170" cy="4595446"/>
          </a:xfrm>
          <a:prstGeom prst="rect">
            <a:avLst/>
          </a:prstGeom>
        </p:spPr>
      </p:pic>
      <p:pic>
        <p:nvPicPr>
          <p:cNvPr id="8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5264" y="5921267"/>
            <a:ext cx="1355725" cy="936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55445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8" name="Título 1"/>
          <p:cNvSpPr>
            <a:spLocks noGrp="1"/>
          </p:cNvSpPr>
          <p:nvPr>
            <p:ph type="title"/>
          </p:nvPr>
        </p:nvSpPr>
        <p:spPr bwMode="auto">
          <a:xfrm>
            <a:off x="125703" y="190539"/>
            <a:ext cx="8933888" cy="74442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GB" altLang="en-US" sz="3600" dirty="0" smtClean="0"/>
              <a:t>Decadal </a:t>
            </a:r>
            <a:r>
              <a:rPr lang="en-GB" altLang="en-US" sz="3600" dirty="0" smtClean="0"/>
              <a:t>climate predictions</a:t>
            </a:r>
          </a:p>
        </p:txBody>
      </p:sp>
      <p:sp>
        <p:nvSpPr>
          <p:cNvPr id="5" name="Espace réservé du texte 2">
            <a:extLst>
              <a:ext uri="{FF2B5EF4-FFF2-40B4-BE49-F238E27FC236}">
                <a16:creationId xmlns:a16="http://schemas.microsoft.com/office/drawing/2014/main" id="{DE005E42-9F5E-4C53-8F0C-28B769DB37FF}"/>
              </a:ext>
            </a:extLst>
          </p:cNvPr>
          <p:cNvSpPr txBox="1">
            <a:spLocks/>
          </p:cNvSpPr>
          <p:nvPr/>
        </p:nvSpPr>
        <p:spPr>
          <a:xfrm>
            <a:off x="0" y="827926"/>
            <a:ext cx="9144000" cy="133849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Clr>
                <a:schemeClr val="accent1"/>
              </a:buClr>
              <a:buSzPts val="1600"/>
              <a:buNone/>
            </a:pPr>
            <a:r>
              <a:rPr lang="en-GB" sz="2000" dirty="0" smtClean="0">
                <a:solidFill>
                  <a:srgbClr val="414141"/>
                </a:solidFill>
                <a:latin typeface="Calibri" pitchFamily="34" charset="0"/>
                <a:ea typeface="ＭＳ Ｐゴシック" pitchFamily="34" charset="-128"/>
                <a:sym typeface="Calibri"/>
              </a:rPr>
              <a:t>EUCP contributes </a:t>
            </a:r>
            <a:r>
              <a:rPr lang="en-GB" sz="2000" dirty="0">
                <a:solidFill>
                  <a:srgbClr val="414141"/>
                </a:solidFill>
                <a:latin typeface="Calibri" pitchFamily="34" charset="0"/>
                <a:ea typeface="ＭＳ Ｐゴシック" pitchFamily="34" charset="-128"/>
                <a:sym typeface="Calibri"/>
              </a:rPr>
              <a:t>with the </a:t>
            </a:r>
            <a:r>
              <a:rPr lang="en-GB" sz="2000" dirty="0">
                <a:solidFill>
                  <a:srgbClr val="FF0000"/>
                </a:solidFill>
                <a:latin typeface="Calibri" pitchFamily="34" charset="0"/>
                <a:ea typeface="ＭＳ Ｐゴシック" pitchFamily="34" charset="-128"/>
                <a:sym typeface="Calibri"/>
              </a:rPr>
              <a:t>definition of standards</a:t>
            </a:r>
            <a:r>
              <a:rPr lang="en-GB" sz="2000" dirty="0">
                <a:solidFill>
                  <a:srgbClr val="414141"/>
                </a:solidFill>
                <a:latin typeface="Calibri" pitchFamily="34" charset="0"/>
                <a:ea typeface="ＭＳ Ｐゴシック" pitchFamily="34" charset="-128"/>
                <a:sym typeface="Calibri"/>
              </a:rPr>
              <a:t> for decadal predictions data and products, the </a:t>
            </a:r>
            <a:r>
              <a:rPr lang="en-GB" sz="2000" dirty="0">
                <a:solidFill>
                  <a:srgbClr val="FF0000"/>
                </a:solidFill>
                <a:latin typeface="Calibri" pitchFamily="34" charset="0"/>
                <a:ea typeface="ＭＳ Ｐゴシック" pitchFamily="34" charset="-128"/>
                <a:sym typeface="Calibri"/>
              </a:rPr>
              <a:t>evaluation</a:t>
            </a:r>
            <a:r>
              <a:rPr lang="en-GB" sz="2000" dirty="0">
                <a:solidFill>
                  <a:srgbClr val="414141"/>
                </a:solidFill>
                <a:latin typeface="Calibri" pitchFamily="34" charset="0"/>
                <a:ea typeface="ＭＳ Ｐゴシック" pitchFamily="34" charset="-128"/>
                <a:sym typeface="Calibri"/>
              </a:rPr>
              <a:t> (</a:t>
            </a:r>
            <a:r>
              <a:rPr lang="en-GB" sz="2000" dirty="0" smtClean="0">
                <a:solidFill>
                  <a:srgbClr val="414141"/>
                </a:solidFill>
                <a:latin typeface="Calibri" pitchFamily="34" charset="0"/>
                <a:ea typeface="ＭＳ Ｐゴシック" pitchFamily="34" charset="-128"/>
                <a:sym typeface="Calibri"/>
              </a:rPr>
              <a:t>forecast quality assessment) of </a:t>
            </a:r>
            <a:r>
              <a:rPr lang="en-GB" sz="2000" dirty="0">
                <a:solidFill>
                  <a:srgbClr val="414141"/>
                </a:solidFill>
                <a:latin typeface="Calibri" pitchFamily="34" charset="0"/>
                <a:ea typeface="ＭＳ Ｐゴシック" pitchFamily="34" charset="-128"/>
                <a:sym typeface="Calibri"/>
              </a:rPr>
              <a:t>the </a:t>
            </a:r>
            <a:r>
              <a:rPr lang="en-GB" sz="2000" dirty="0" smtClean="0">
                <a:solidFill>
                  <a:srgbClr val="414141"/>
                </a:solidFill>
                <a:latin typeface="Calibri" pitchFamily="34" charset="0"/>
                <a:ea typeface="ＭＳ Ｐゴシック" pitchFamily="34" charset="-128"/>
                <a:sym typeface="Calibri"/>
              </a:rPr>
              <a:t>multi-model </a:t>
            </a:r>
            <a:r>
              <a:rPr lang="en-GB" sz="2000" dirty="0">
                <a:solidFill>
                  <a:srgbClr val="414141"/>
                </a:solidFill>
                <a:latin typeface="Calibri" pitchFamily="34" charset="0"/>
                <a:ea typeface="ＭＳ Ｐゴシック" pitchFamily="34" charset="-128"/>
                <a:sym typeface="Calibri"/>
              </a:rPr>
              <a:t>and the illustration of the decadal prediction </a:t>
            </a:r>
            <a:r>
              <a:rPr lang="en-GB" sz="2000" dirty="0">
                <a:solidFill>
                  <a:srgbClr val="FF0000"/>
                </a:solidFill>
                <a:latin typeface="Calibri" pitchFamily="34" charset="0"/>
                <a:ea typeface="ＭＳ Ｐゴシック" pitchFamily="34" charset="-128"/>
                <a:sym typeface="Calibri"/>
              </a:rPr>
              <a:t>use</a:t>
            </a:r>
            <a:r>
              <a:rPr lang="en-GB" sz="2000" dirty="0">
                <a:solidFill>
                  <a:srgbClr val="414141"/>
                </a:solidFill>
                <a:latin typeface="Calibri" pitchFamily="34" charset="0"/>
                <a:ea typeface="ＭＳ Ｐゴシック" pitchFamily="34" charset="-128"/>
                <a:sym typeface="Calibri"/>
              </a:rPr>
              <a:t> in the agricultural </a:t>
            </a:r>
            <a:r>
              <a:rPr lang="en-GB" sz="2000" dirty="0" smtClean="0">
                <a:solidFill>
                  <a:srgbClr val="414141"/>
                </a:solidFill>
                <a:latin typeface="Calibri" pitchFamily="34" charset="0"/>
                <a:ea typeface="ＭＳ Ｐゴシック" pitchFamily="34" charset="-128"/>
                <a:sym typeface="Calibri"/>
              </a:rPr>
              <a:t>and wind sectors.</a:t>
            </a:r>
            <a:endParaRPr lang="en-GB" sz="2000" dirty="0">
              <a:solidFill>
                <a:srgbClr val="414141"/>
              </a:solidFill>
              <a:latin typeface="Calibri" pitchFamily="34" charset="0"/>
              <a:ea typeface="ＭＳ Ｐゴシック" pitchFamily="34" charset="-128"/>
              <a:sym typeface="Calibri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64306"/>
          <a:stretch/>
        </p:blipFill>
        <p:spPr>
          <a:xfrm>
            <a:off x="73335" y="2025746"/>
            <a:ext cx="9024943" cy="322150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167" b="59"/>
          <a:stretch/>
        </p:blipFill>
        <p:spPr>
          <a:xfrm>
            <a:off x="-52753" y="5361009"/>
            <a:ext cx="9480354" cy="547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8988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ítulo 1"/>
          <p:cNvSpPr>
            <a:spLocks noGrp="1"/>
          </p:cNvSpPr>
          <p:nvPr>
            <p:ph type="title"/>
          </p:nvPr>
        </p:nvSpPr>
        <p:spPr bwMode="auto">
          <a:xfrm>
            <a:off x="449263" y="218675"/>
            <a:ext cx="8229600" cy="74442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GB" altLang="en-US" sz="3600" dirty="0" smtClean="0"/>
              <a:t>Standards </a:t>
            </a:r>
            <a:r>
              <a:rPr lang="en-GB" altLang="en-US" sz="3600" dirty="0" smtClean="0"/>
              <a:t>and quality control</a:t>
            </a:r>
          </a:p>
        </p:txBody>
      </p:sp>
      <p:sp>
        <p:nvSpPr>
          <p:cNvPr id="55299" name="Marcador de contenido 2"/>
          <p:cNvSpPr txBox="1">
            <a:spLocks/>
          </p:cNvSpPr>
          <p:nvPr/>
        </p:nvSpPr>
        <p:spPr bwMode="auto">
          <a:xfrm>
            <a:off x="385763" y="829771"/>
            <a:ext cx="8416925" cy="2031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285750" indent="-285750" defTabSz="4572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572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572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572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lang="en-US" altLang="en-US" sz="2000" dirty="0">
                <a:solidFill>
                  <a:srgbClr val="414141"/>
                </a:solidFill>
                <a:latin typeface="Calibri" pitchFamily="34" charset="0"/>
              </a:rPr>
              <a:t>BSC </a:t>
            </a:r>
            <a:r>
              <a:rPr lang="en-US" altLang="en-US" sz="2000" dirty="0" smtClean="0">
                <a:solidFill>
                  <a:srgbClr val="414141"/>
                </a:solidFill>
                <a:latin typeface="Calibri" pitchFamily="34" charset="0"/>
              </a:rPr>
              <a:t>leads the contract </a:t>
            </a:r>
            <a:r>
              <a:rPr lang="en-US" altLang="en-US" sz="2000" dirty="0">
                <a:solidFill>
                  <a:srgbClr val="414141"/>
                </a:solidFill>
                <a:latin typeface="Calibri" pitchFamily="34" charset="0"/>
              </a:rPr>
              <a:t>responsible of the development of the evaluation and quality control (EQC) function of the climate data store </a:t>
            </a:r>
            <a:r>
              <a:rPr lang="en-US" altLang="en-US" sz="2000" dirty="0" smtClean="0">
                <a:solidFill>
                  <a:srgbClr val="414141"/>
                </a:solidFill>
                <a:latin typeface="Calibri" pitchFamily="34" charset="0"/>
              </a:rPr>
              <a:t>(CDS) of </a:t>
            </a:r>
            <a:r>
              <a:rPr lang="en-US" altLang="en-US" sz="2000" dirty="0">
                <a:solidFill>
                  <a:srgbClr val="414141"/>
                </a:solidFill>
                <a:latin typeface="Calibri" pitchFamily="34" charset="0"/>
              </a:rPr>
              <a:t>the </a:t>
            </a:r>
            <a:r>
              <a:rPr lang="en-US" altLang="en-US" sz="2000" dirty="0" smtClean="0">
                <a:solidFill>
                  <a:srgbClr val="414141"/>
                </a:solidFill>
                <a:latin typeface="Calibri" pitchFamily="34" charset="0"/>
              </a:rPr>
              <a:t>Copernicus</a:t>
            </a:r>
            <a:endParaRPr lang="en-GB" altLang="en-US" sz="2000" dirty="0">
              <a:solidFill>
                <a:srgbClr val="414141"/>
              </a:solidFill>
              <a:latin typeface="Calibri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755576" y="2890105"/>
            <a:ext cx="6696744" cy="38594"/>
          </a:xfrm>
          <a:prstGeom prst="line">
            <a:avLst/>
          </a:prstGeom>
          <a:ln w="38100" cmpd="dbl">
            <a:solidFill>
              <a:schemeClr val="tx1"/>
            </a:solidFill>
            <a:prstDash val="solid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755576" y="2890105"/>
            <a:ext cx="0" cy="16331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1907704" y="2909402"/>
            <a:ext cx="0" cy="16331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331640" y="2988157"/>
            <a:ext cx="7920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1 Nov</a:t>
            </a:r>
            <a:endParaRPr lang="en-GB" sz="1400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2987824" y="2909402"/>
            <a:ext cx="0" cy="16331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4139952" y="2909402"/>
            <a:ext cx="0" cy="16331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5292080" y="2909402"/>
            <a:ext cx="0" cy="16331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372200" y="2909402"/>
            <a:ext cx="0" cy="16331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971600" y="2909402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rgbClr val="FF0000"/>
                </a:solidFill>
              </a:rPr>
              <a:t>Y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051720" y="2909402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rgbClr val="FF0000"/>
                </a:solidFill>
              </a:rPr>
              <a:t>Y+1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203848" y="2909402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rgbClr val="FF0000"/>
                </a:solidFill>
              </a:rPr>
              <a:t>Y+2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355976" y="2909402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rgbClr val="FF0000"/>
                </a:solidFill>
              </a:rPr>
              <a:t>Y+3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436096" y="2909402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rgbClr val="FF0000"/>
                </a:solidFill>
              </a:rPr>
              <a:t>Y+4</a:t>
            </a:r>
            <a:endParaRPr lang="en-GB" dirty="0">
              <a:solidFill>
                <a:srgbClr val="FF0000"/>
              </a:solidFill>
            </a:endParaRPr>
          </a:p>
        </p:txBody>
      </p:sp>
      <p:cxnSp>
        <p:nvCxnSpPr>
          <p:cNvPr id="26" name="Straight Connector 25"/>
          <p:cNvCxnSpPr/>
          <p:nvPr/>
        </p:nvCxnSpPr>
        <p:spPr>
          <a:xfrm>
            <a:off x="1691680" y="2693378"/>
            <a:ext cx="6120680" cy="28589"/>
          </a:xfrm>
          <a:prstGeom prst="line">
            <a:avLst/>
          </a:prstGeom>
          <a:ln w="19050">
            <a:solidFill>
              <a:schemeClr val="tx2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1691680" y="2549362"/>
            <a:ext cx="6120680" cy="28589"/>
          </a:xfrm>
          <a:prstGeom prst="line">
            <a:avLst/>
          </a:prstGeom>
          <a:ln w="19050">
            <a:solidFill>
              <a:schemeClr val="tx2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1691680" y="2405346"/>
            <a:ext cx="6120680" cy="28589"/>
          </a:xfrm>
          <a:prstGeom prst="line">
            <a:avLst/>
          </a:prstGeom>
          <a:ln w="19050">
            <a:solidFill>
              <a:schemeClr val="tx2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1691680" y="2261330"/>
            <a:ext cx="6120680" cy="28589"/>
          </a:xfrm>
          <a:prstGeom prst="line">
            <a:avLst/>
          </a:prstGeom>
          <a:ln w="19050">
            <a:solidFill>
              <a:schemeClr val="tx2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1691680" y="2117314"/>
            <a:ext cx="6120680" cy="28589"/>
          </a:xfrm>
          <a:prstGeom prst="line">
            <a:avLst/>
          </a:prstGeom>
          <a:ln w="19050">
            <a:solidFill>
              <a:schemeClr val="tx2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2987824" y="1757274"/>
            <a:ext cx="4464496" cy="11033"/>
          </a:xfrm>
          <a:prstGeom prst="line">
            <a:avLst/>
          </a:prstGeom>
          <a:ln w="28575">
            <a:solidFill>
              <a:srgbClr val="C0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3165982" y="1480275"/>
            <a:ext cx="40703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/>
              <a:t>Forecast time months 15-74 (years 2-5), lead time 1 year</a:t>
            </a:r>
            <a:endParaRPr lang="en-GB" sz="1200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1907704" y="2045306"/>
            <a:ext cx="1080120" cy="0"/>
          </a:xfrm>
          <a:prstGeom prst="line">
            <a:avLst/>
          </a:prstGeom>
          <a:ln w="28575">
            <a:solidFill>
              <a:srgbClr val="C0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781334" y="1768307"/>
            <a:ext cx="37906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/>
              <a:t>Forecast time months 3-14 (year 1), lead time 0 years</a:t>
            </a:r>
            <a:endParaRPr lang="en-GB" sz="1200" dirty="0"/>
          </a:p>
        </p:txBody>
      </p:sp>
      <p:sp>
        <p:nvSpPr>
          <p:cNvPr id="35" name="TextBox 34"/>
          <p:cNvSpPr txBox="1"/>
          <p:nvPr/>
        </p:nvSpPr>
        <p:spPr>
          <a:xfrm>
            <a:off x="3203848" y="3285481"/>
            <a:ext cx="28083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u="sng" dirty="0" smtClean="0"/>
              <a:t>Lagged mode</a:t>
            </a:r>
            <a:endParaRPr lang="en-GB" sz="2400" b="1" u="sng" dirty="0"/>
          </a:p>
        </p:txBody>
      </p:sp>
      <p:cxnSp>
        <p:nvCxnSpPr>
          <p:cNvPr id="36" name="Straight Connector 35"/>
          <p:cNvCxnSpPr/>
          <p:nvPr/>
        </p:nvCxnSpPr>
        <p:spPr>
          <a:xfrm>
            <a:off x="1691680" y="2095248"/>
            <a:ext cx="0" cy="1202783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7380312" y="2918694"/>
            <a:ext cx="0" cy="16331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6444208" y="2928699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rgbClr val="FF0000"/>
                </a:solidFill>
              </a:rPr>
              <a:t>Y+5</a:t>
            </a:r>
            <a:endParaRPr lang="en-GB" dirty="0">
              <a:solidFill>
                <a:srgbClr val="FF0000"/>
              </a:solidFill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>
            <a:off x="755576" y="5109803"/>
            <a:ext cx="6696744" cy="38594"/>
          </a:xfrm>
          <a:prstGeom prst="line">
            <a:avLst/>
          </a:prstGeom>
          <a:ln w="38100" cmpd="dbl">
            <a:solidFill>
              <a:schemeClr val="tx1"/>
            </a:solidFill>
            <a:prstDash val="solid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755576" y="5109803"/>
            <a:ext cx="0" cy="16331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1907704" y="5129100"/>
            <a:ext cx="0" cy="16331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1439652" y="5373713"/>
            <a:ext cx="7920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1 Nov</a:t>
            </a:r>
            <a:endParaRPr lang="en-GB" sz="1400" dirty="0"/>
          </a:p>
        </p:txBody>
      </p:sp>
      <p:cxnSp>
        <p:nvCxnSpPr>
          <p:cNvPr id="43" name="Straight Connector 42"/>
          <p:cNvCxnSpPr/>
          <p:nvPr/>
        </p:nvCxnSpPr>
        <p:spPr>
          <a:xfrm>
            <a:off x="2987824" y="5129100"/>
            <a:ext cx="0" cy="16331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4139952" y="5129100"/>
            <a:ext cx="0" cy="16331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5292080" y="5129100"/>
            <a:ext cx="0" cy="16331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6372200" y="5129100"/>
            <a:ext cx="0" cy="16331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971600" y="5129100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rgbClr val="FF0000"/>
                </a:solidFill>
              </a:rPr>
              <a:t>Y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051720" y="5129100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rgbClr val="FF0000"/>
                </a:solidFill>
              </a:rPr>
              <a:t>Y+1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3203848" y="5129100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rgbClr val="FF0000"/>
                </a:solidFill>
              </a:rPr>
              <a:t>Y+2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355976" y="5129100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rgbClr val="FF0000"/>
                </a:solidFill>
              </a:rPr>
              <a:t>Y+3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436096" y="5129100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rgbClr val="FF0000"/>
                </a:solidFill>
              </a:rPr>
              <a:t>Y+4</a:t>
            </a:r>
            <a:endParaRPr lang="en-GB" dirty="0">
              <a:solidFill>
                <a:srgbClr val="FF0000"/>
              </a:solidFill>
            </a:endParaRPr>
          </a:p>
        </p:txBody>
      </p:sp>
      <p:cxnSp>
        <p:nvCxnSpPr>
          <p:cNvPr id="52" name="Straight Connector 51"/>
          <p:cNvCxnSpPr/>
          <p:nvPr/>
        </p:nvCxnSpPr>
        <p:spPr>
          <a:xfrm>
            <a:off x="1331640" y="4913076"/>
            <a:ext cx="6480720" cy="13669"/>
          </a:xfrm>
          <a:prstGeom prst="line">
            <a:avLst/>
          </a:prstGeom>
          <a:ln w="19050">
            <a:solidFill>
              <a:schemeClr val="tx2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>
            <a:off x="1403648" y="4769060"/>
            <a:ext cx="6408712" cy="28455"/>
          </a:xfrm>
          <a:prstGeom prst="line">
            <a:avLst/>
          </a:prstGeom>
          <a:ln w="19050">
            <a:solidFill>
              <a:schemeClr val="tx2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>
            <a:off x="1475656" y="4625044"/>
            <a:ext cx="6336704" cy="28455"/>
          </a:xfrm>
          <a:prstGeom prst="line">
            <a:avLst/>
          </a:prstGeom>
          <a:ln w="19050">
            <a:solidFill>
              <a:schemeClr val="tx2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>
            <a:off x="1547664" y="4481028"/>
            <a:ext cx="6264696" cy="36004"/>
          </a:xfrm>
          <a:prstGeom prst="line">
            <a:avLst/>
          </a:prstGeom>
          <a:ln w="19050">
            <a:solidFill>
              <a:schemeClr val="tx2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>
            <a:off x="1691680" y="4337012"/>
            <a:ext cx="6120680" cy="28589"/>
          </a:xfrm>
          <a:prstGeom prst="line">
            <a:avLst/>
          </a:prstGeom>
          <a:ln w="19050">
            <a:solidFill>
              <a:schemeClr val="tx2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>
            <a:off x="2987824" y="3976972"/>
            <a:ext cx="4464496" cy="11033"/>
          </a:xfrm>
          <a:prstGeom prst="line">
            <a:avLst/>
          </a:prstGeom>
          <a:ln w="28575">
            <a:solidFill>
              <a:srgbClr val="C0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3165982" y="3699973"/>
            <a:ext cx="40703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/>
              <a:t>Forecast time months 15-74 (years 2-5), lead time 1 year</a:t>
            </a:r>
            <a:endParaRPr lang="en-GB" sz="1200" dirty="0"/>
          </a:p>
        </p:txBody>
      </p:sp>
      <p:cxnSp>
        <p:nvCxnSpPr>
          <p:cNvPr id="59" name="Straight Connector 58"/>
          <p:cNvCxnSpPr/>
          <p:nvPr/>
        </p:nvCxnSpPr>
        <p:spPr>
          <a:xfrm>
            <a:off x="1907704" y="4265004"/>
            <a:ext cx="1080120" cy="0"/>
          </a:xfrm>
          <a:prstGeom prst="line">
            <a:avLst/>
          </a:prstGeom>
          <a:ln w="28575">
            <a:solidFill>
              <a:srgbClr val="C0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781334" y="3988005"/>
            <a:ext cx="37906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/>
              <a:t>Forecast time months 3-14 (year 1), lead time 0 years</a:t>
            </a:r>
            <a:endParaRPr lang="en-GB" sz="1200" dirty="0"/>
          </a:p>
        </p:txBody>
      </p:sp>
      <p:cxnSp>
        <p:nvCxnSpPr>
          <p:cNvPr id="61" name="Straight Connector 60"/>
          <p:cNvCxnSpPr/>
          <p:nvPr/>
        </p:nvCxnSpPr>
        <p:spPr>
          <a:xfrm>
            <a:off x="1691680" y="4314946"/>
            <a:ext cx="0" cy="1202783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>
            <a:off x="7380312" y="5138392"/>
            <a:ext cx="0" cy="16331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6444208" y="5148397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rgbClr val="FF0000"/>
                </a:solidFill>
              </a:rPr>
              <a:t>Y+5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1331640" y="5533988"/>
            <a:ext cx="7920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1 Oct</a:t>
            </a:r>
            <a:endParaRPr lang="en-GB" sz="1400" dirty="0"/>
          </a:p>
        </p:txBody>
      </p:sp>
      <p:cxnSp>
        <p:nvCxnSpPr>
          <p:cNvPr id="65" name="Straight Connector 64"/>
          <p:cNvCxnSpPr/>
          <p:nvPr/>
        </p:nvCxnSpPr>
        <p:spPr>
          <a:xfrm>
            <a:off x="1583668" y="4467346"/>
            <a:ext cx="0" cy="1202783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1259632" y="5697749"/>
            <a:ext cx="7920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1 Sep</a:t>
            </a:r>
            <a:endParaRPr lang="en-GB" sz="1400" dirty="0"/>
          </a:p>
        </p:txBody>
      </p:sp>
      <p:cxnSp>
        <p:nvCxnSpPr>
          <p:cNvPr id="67" name="Straight Connector 66"/>
          <p:cNvCxnSpPr/>
          <p:nvPr/>
        </p:nvCxnSpPr>
        <p:spPr>
          <a:xfrm>
            <a:off x="1475656" y="4653633"/>
            <a:ext cx="0" cy="1202783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>
            <a:off x="1187624" y="5858024"/>
            <a:ext cx="7920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1 Aug</a:t>
            </a:r>
            <a:endParaRPr lang="en-GB" sz="1400" dirty="0"/>
          </a:p>
        </p:txBody>
      </p:sp>
      <p:cxnSp>
        <p:nvCxnSpPr>
          <p:cNvPr id="69" name="Straight Connector 68"/>
          <p:cNvCxnSpPr/>
          <p:nvPr/>
        </p:nvCxnSpPr>
        <p:spPr>
          <a:xfrm>
            <a:off x="1403648" y="4761645"/>
            <a:ext cx="0" cy="1202783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69"/>
          <p:cNvSpPr txBox="1"/>
          <p:nvPr/>
        </p:nvSpPr>
        <p:spPr>
          <a:xfrm>
            <a:off x="1079612" y="6021785"/>
            <a:ext cx="7920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1 Jul</a:t>
            </a:r>
            <a:endParaRPr lang="en-GB" sz="1400" dirty="0"/>
          </a:p>
        </p:txBody>
      </p:sp>
      <p:cxnSp>
        <p:nvCxnSpPr>
          <p:cNvPr id="71" name="Straight Connector 70"/>
          <p:cNvCxnSpPr/>
          <p:nvPr/>
        </p:nvCxnSpPr>
        <p:spPr>
          <a:xfrm>
            <a:off x="1295636" y="4907269"/>
            <a:ext cx="0" cy="1202783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877605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8" name="Título 1"/>
          <p:cNvSpPr>
            <a:spLocks noGrp="1"/>
          </p:cNvSpPr>
          <p:nvPr>
            <p:ph type="title"/>
          </p:nvPr>
        </p:nvSpPr>
        <p:spPr bwMode="auto">
          <a:xfrm>
            <a:off x="125703" y="190539"/>
            <a:ext cx="8933888" cy="74442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GB" altLang="en-US" sz="3600" dirty="0" smtClean="0"/>
              <a:t>Why could we expect </a:t>
            </a:r>
            <a:r>
              <a:rPr lang="en-GB" altLang="en-US" sz="3600" dirty="0" smtClean="0"/>
              <a:t>skill?</a:t>
            </a:r>
            <a:endParaRPr lang="en-GB" altLang="en-US" sz="3600" dirty="0" smtClean="0"/>
          </a:p>
        </p:txBody>
      </p:sp>
      <p:sp>
        <p:nvSpPr>
          <p:cNvPr id="15" name="Espace réservé du texte 2">
            <a:extLst>
              <a:ext uri="{FF2B5EF4-FFF2-40B4-BE49-F238E27FC236}">
                <a16:creationId xmlns:a16="http://schemas.microsoft.com/office/drawing/2014/main" id="{DE005E42-9F5E-4C53-8F0C-28B769DB37FF}"/>
              </a:ext>
            </a:extLst>
          </p:cNvPr>
          <p:cNvSpPr txBox="1">
            <a:spLocks/>
          </p:cNvSpPr>
          <p:nvPr/>
        </p:nvSpPr>
        <p:spPr>
          <a:xfrm>
            <a:off x="0" y="827926"/>
            <a:ext cx="9144000" cy="133849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Clr>
                <a:schemeClr val="accent1"/>
              </a:buClr>
              <a:buSzPts val="1600"/>
              <a:buNone/>
            </a:pPr>
            <a:r>
              <a:rPr lang="en-GB" sz="2000" dirty="0" smtClean="0">
                <a:solidFill>
                  <a:srgbClr val="414141"/>
                </a:solidFill>
                <a:latin typeface="Calibri" pitchFamily="34" charset="0"/>
                <a:ea typeface="ＭＳ Ｐゴシック" pitchFamily="34" charset="-128"/>
                <a:sym typeface="Calibri"/>
              </a:rPr>
              <a:t>Skill of decadal predictions is highly sensitive to ensemble size due to the low signal-to-noise ratio (multi-model sea level pressure correlation with more than 100, left, and 10 members, right). Careful member selection (160 members) unveils </a:t>
            </a:r>
            <a:r>
              <a:rPr lang="en-GB" sz="2000" dirty="0" smtClean="0">
                <a:solidFill>
                  <a:srgbClr val="FF0000"/>
                </a:solidFill>
                <a:latin typeface="Calibri" pitchFamily="34" charset="0"/>
                <a:ea typeface="ＭＳ Ｐゴシック" pitchFamily="34" charset="-128"/>
                <a:sym typeface="Calibri"/>
              </a:rPr>
              <a:t>untapped skill for northern European precipitation predictions for the next nine years</a:t>
            </a:r>
            <a:r>
              <a:rPr lang="en-GB" sz="2000" dirty="0" smtClean="0">
                <a:solidFill>
                  <a:srgbClr val="414141"/>
                </a:solidFill>
                <a:latin typeface="Calibri" pitchFamily="34" charset="0"/>
                <a:ea typeface="ＭＳ Ｐゴシック" pitchFamily="34" charset="-128"/>
                <a:sym typeface="Calibri"/>
              </a:rPr>
              <a:t> (bottom).</a:t>
            </a:r>
            <a:endParaRPr lang="en-GB" sz="2000" dirty="0">
              <a:solidFill>
                <a:srgbClr val="414141"/>
              </a:solidFill>
              <a:latin typeface="Calibri" pitchFamily="34" charset="0"/>
              <a:ea typeface="ＭＳ Ｐゴシック" pitchFamily="34" charset="-128"/>
              <a:sym typeface="Calibri"/>
            </a:endParaRPr>
          </a:p>
        </p:txBody>
      </p:sp>
      <p:sp>
        <p:nvSpPr>
          <p:cNvPr id="17" name="Text Box 12"/>
          <p:cNvSpPr txBox="1">
            <a:spLocks noChangeArrowheads="1"/>
          </p:cNvSpPr>
          <p:nvPr/>
        </p:nvSpPr>
        <p:spPr bwMode="auto">
          <a:xfrm>
            <a:off x="3833814" y="6520975"/>
            <a:ext cx="5310187" cy="343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6895" tIns="43448" rIns="86895" bIns="43448">
            <a:spAutoFit/>
          </a:bodyPr>
          <a:lstStyle>
            <a:lvl1pPr defTabSz="868363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868363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868363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868363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868363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defTabSz="457200" eaLnBrk="1" hangingPunct="1">
              <a:lnSpc>
                <a:spcPct val="104000"/>
              </a:lnSpc>
              <a:spcBef>
                <a:spcPct val="500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n-GB" altLang="es-ES" sz="1600" dirty="0" smtClean="0">
                <a:solidFill>
                  <a:srgbClr val="414141"/>
                </a:solidFill>
                <a:latin typeface="+mn-lt"/>
                <a:ea typeface="+mn-ea"/>
              </a:rPr>
              <a:t>Smith et al. (2020, Nature)</a:t>
            </a:r>
            <a:endParaRPr lang="en-US" altLang="es-ES" sz="1600" dirty="0">
              <a:solidFill>
                <a:srgbClr val="414141"/>
              </a:solidFill>
              <a:latin typeface="+mn-lt"/>
              <a:ea typeface="+mn-ea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6987" y="4371552"/>
            <a:ext cx="4495727" cy="249326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448" y="2057742"/>
            <a:ext cx="3429000" cy="23241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648" y="2097255"/>
            <a:ext cx="3452813" cy="230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851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ítulo 1"/>
          <p:cNvSpPr>
            <a:spLocks noGrp="1"/>
          </p:cNvSpPr>
          <p:nvPr>
            <p:ph type="title"/>
          </p:nvPr>
        </p:nvSpPr>
        <p:spPr bwMode="auto">
          <a:xfrm>
            <a:off x="449263" y="218675"/>
            <a:ext cx="8229600" cy="74442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GB" altLang="en-US" sz="3600" dirty="0" smtClean="0"/>
              <a:t>Operationalisation</a:t>
            </a:r>
            <a:endParaRPr lang="en-GB" altLang="en-US" sz="3600" dirty="0" smtClean="0"/>
          </a:p>
        </p:txBody>
      </p:sp>
      <p:pic>
        <p:nvPicPr>
          <p:cNvPr id="72" name="Picture 7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12" y="2663323"/>
            <a:ext cx="5199550" cy="1530472"/>
          </a:xfrm>
          <a:prstGeom prst="rect">
            <a:avLst/>
          </a:prstGeom>
        </p:spPr>
      </p:pic>
      <p:pic>
        <p:nvPicPr>
          <p:cNvPr id="73" name="Picture 7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8497" y="828675"/>
            <a:ext cx="3810845" cy="6006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957318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8" name="Título 1"/>
          <p:cNvSpPr>
            <a:spLocks noGrp="1"/>
          </p:cNvSpPr>
          <p:nvPr>
            <p:ph type="title"/>
          </p:nvPr>
        </p:nvSpPr>
        <p:spPr bwMode="auto">
          <a:xfrm>
            <a:off x="125703" y="190539"/>
            <a:ext cx="8933888" cy="74442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GB" altLang="en-US" sz="3600" dirty="0" smtClean="0"/>
              <a:t>Climate </a:t>
            </a:r>
            <a:r>
              <a:rPr lang="en-GB" altLang="en-US" sz="3600" dirty="0" smtClean="0"/>
              <a:t>affects </a:t>
            </a:r>
            <a:r>
              <a:rPr lang="en-GB" altLang="en-US" sz="3600" dirty="0" smtClean="0"/>
              <a:t>food production</a:t>
            </a:r>
          </a:p>
        </p:txBody>
      </p:sp>
      <p:sp>
        <p:nvSpPr>
          <p:cNvPr id="5" name="Espace réservé du texte 2">
            <a:extLst>
              <a:ext uri="{FF2B5EF4-FFF2-40B4-BE49-F238E27FC236}">
                <a16:creationId xmlns:a16="http://schemas.microsoft.com/office/drawing/2014/main" id="{DE005E42-9F5E-4C53-8F0C-28B769DB37FF}"/>
              </a:ext>
            </a:extLst>
          </p:cNvPr>
          <p:cNvSpPr txBox="1">
            <a:spLocks/>
          </p:cNvSpPr>
          <p:nvPr/>
        </p:nvSpPr>
        <p:spPr>
          <a:xfrm>
            <a:off x="0" y="827926"/>
            <a:ext cx="9144000" cy="133849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spcAft>
                <a:spcPts val="450"/>
              </a:spcAft>
              <a:buClr>
                <a:schemeClr val="accent1"/>
              </a:buClr>
              <a:buSzPts val="1600"/>
              <a:buNone/>
            </a:pPr>
            <a:r>
              <a:rPr lang="en-GB" sz="2000" dirty="0" smtClean="0">
                <a:solidFill>
                  <a:srgbClr val="414141"/>
                </a:solidFill>
                <a:latin typeface="Calibri" pitchFamily="34" charset="0"/>
                <a:ea typeface="ＭＳ Ｐゴシック" pitchFamily="34" charset="-128"/>
              </a:rPr>
              <a:t>Events </a:t>
            </a:r>
            <a:r>
              <a:rPr lang="en-GB" sz="2000" dirty="0">
                <a:solidFill>
                  <a:srgbClr val="414141"/>
                </a:solidFill>
                <a:latin typeface="Calibri" pitchFamily="34" charset="0"/>
                <a:ea typeface="ＭＳ Ｐゴシック" pitchFamily="34" charset="-128"/>
              </a:rPr>
              <a:t>such as the 2018 in Europe should serve as warning </a:t>
            </a:r>
            <a:r>
              <a:rPr lang="en-GB" sz="2000" dirty="0" smtClean="0">
                <a:solidFill>
                  <a:srgbClr val="414141"/>
                </a:solidFill>
                <a:latin typeface="Calibri" pitchFamily="34" charset="0"/>
                <a:ea typeface="ＭＳ Ｐゴシック" pitchFamily="34" charset="-128"/>
              </a:rPr>
              <a:t>call. </a:t>
            </a:r>
            <a:r>
              <a:rPr lang="en-GB" sz="2000" dirty="0" smtClean="0">
                <a:solidFill>
                  <a:srgbClr val="FF0000"/>
                </a:solidFill>
                <a:latin typeface="Calibri" pitchFamily="34" charset="0"/>
                <a:ea typeface="ＭＳ Ｐゴシック" pitchFamily="34" charset="-128"/>
              </a:rPr>
              <a:t>Concurrent </a:t>
            </a:r>
            <a:r>
              <a:rPr lang="en-GB" sz="2000" dirty="0">
                <a:solidFill>
                  <a:srgbClr val="FF0000"/>
                </a:solidFill>
                <a:latin typeface="Calibri" pitchFamily="34" charset="0"/>
                <a:ea typeface="ＭＳ Ｐゴシック" pitchFamily="34" charset="-128"/>
              </a:rPr>
              <a:t>climate extremes may shock the global market with decadal </a:t>
            </a:r>
            <a:r>
              <a:rPr lang="en-GB" sz="2000" dirty="0" smtClean="0">
                <a:solidFill>
                  <a:srgbClr val="FF0000"/>
                </a:solidFill>
                <a:latin typeface="Calibri" pitchFamily="34" charset="0"/>
                <a:ea typeface="ＭＳ Ｐゴシック" pitchFamily="34" charset="-128"/>
              </a:rPr>
              <a:t>effects.</a:t>
            </a:r>
            <a:r>
              <a:rPr lang="en-GB" sz="2000" dirty="0">
                <a:solidFill>
                  <a:srgbClr val="414141"/>
                </a:solidFill>
                <a:latin typeface="Calibri" pitchFamily="34" charset="0"/>
                <a:ea typeface="ＭＳ Ｐゴシック" pitchFamily="34" charset="-128"/>
              </a:rPr>
              <a:t> </a:t>
            </a:r>
            <a:r>
              <a:rPr lang="en-GB" sz="2000" dirty="0" smtClean="0">
                <a:solidFill>
                  <a:srgbClr val="414141"/>
                </a:solidFill>
                <a:latin typeface="Calibri" pitchFamily="34" charset="0"/>
                <a:ea typeface="ＭＳ Ｐゴシック" pitchFamily="34" charset="-128"/>
              </a:rPr>
              <a:t>Tailored </a:t>
            </a:r>
            <a:r>
              <a:rPr lang="en-GB" sz="2000" dirty="0">
                <a:solidFill>
                  <a:srgbClr val="414141"/>
                </a:solidFill>
                <a:latin typeface="Calibri" pitchFamily="34" charset="0"/>
                <a:ea typeface="ＭＳ Ｐゴシック" pitchFamily="34" charset="-128"/>
              </a:rPr>
              <a:t>co-designed </a:t>
            </a:r>
            <a:r>
              <a:rPr lang="en-GB" sz="2000" dirty="0" smtClean="0">
                <a:solidFill>
                  <a:srgbClr val="414141"/>
                </a:solidFill>
                <a:latin typeface="Calibri" pitchFamily="34" charset="0"/>
                <a:ea typeface="ＭＳ Ｐゴシック" pitchFamily="34" charset="-128"/>
              </a:rPr>
              <a:t>climate </a:t>
            </a:r>
            <a:r>
              <a:rPr lang="en-GB" sz="2000" dirty="0">
                <a:solidFill>
                  <a:srgbClr val="414141"/>
                </a:solidFill>
                <a:latin typeface="Calibri" pitchFamily="34" charset="0"/>
                <a:ea typeface="ＭＳ Ｐゴシック" pitchFamily="34" charset="-128"/>
              </a:rPr>
              <a:t>services are needed as part of a dynamically evolving adaptation </a:t>
            </a:r>
            <a:r>
              <a:rPr lang="en-GB" sz="2000" dirty="0" smtClean="0">
                <a:solidFill>
                  <a:srgbClr val="414141"/>
                </a:solidFill>
                <a:latin typeface="Calibri" pitchFamily="34" charset="0"/>
                <a:ea typeface="ＭＳ Ｐゴシック" pitchFamily="34" charset="-128"/>
              </a:rPr>
              <a:t>strategy. Innovative </a:t>
            </a:r>
            <a:r>
              <a:rPr lang="en-GB" sz="2000" dirty="0">
                <a:solidFill>
                  <a:srgbClr val="414141"/>
                </a:solidFill>
                <a:latin typeface="Calibri" pitchFamily="34" charset="0"/>
                <a:ea typeface="ＭＳ Ｐゴシック" pitchFamily="34" charset="-128"/>
              </a:rPr>
              <a:t>integrated Earth System modelling approaches with dynamic human effects as well as dynamic economic at different spatial </a:t>
            </a:r>
            <a:r>
              <a:rPr lang="en-GB" sz="2000" dirty="0" smtClean="0">
                <a:solidFill>
                  <a:srgbClr val="414141"/>
                </a:solidFill>
                <a:latin typeface="Calibri" pitchFamily="34" charset="0"/>
                <a:ea typeface="ＭＳ Ｐゴシック" pitchFamily="34" charset="-128"/>
              </a:rPr>
              <a:t>scales</a:t>
            </a:r>
            <a:r>
              <a:rPr lang="en-GB" sz="2000" dirty="0">
                <a:solidFill>
                  <a:srgbClr val="414141"/>
                </a:solidFill>
                <a:latin typeface="Calibri" pitchFamily="34" charset="0"/>
                <a:ea typeface="ＭＳ Ｐゴシック" pitchFamily="34" charset="-128"/>
              </a:rPr>
              <a:t>.</a:t>
            </a:r>
          </a:p>
        </p:txBody>
      </p:sp>
      <p:sp>
        <p:nvSpPr>
          <p:cNvPr id="16" name="Text Box 12"/>
          <p:cNvSpPr txBox="1">
            <a:spLocks noChangeArrowheads="1"/>
          </p:cNvSpPr>
          <p:nvPr/>
        </p:nvSpPr>
        <p:spPr bwMode="auto">
          <a:xfrm>
            <a:off x="3833814" y="6520975"/>
            <a:ext cx="5310187" cy="343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6895" tIns="43448" rIns="86895" bIns="43448">
            <a:spAutoFit/>
          </a:bodyPr>
          <a:lstStyle>
            <a:lvl1pPr defTabSz="868363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868363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868363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868363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868363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defTabSz="457200" eaLnBrk="1" hangingPunct="1">
              <a:lnSpc>
                <a:spcPct val="104000"/>
              </a:lnSpc>
              <a:spcBef>
                <a:spcPct val="500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n-GB" altLang="es-ES" sz="1600" dirty="0" smtClean="0">
                <a:solidFill>
                  <a:srgbClr val="414141"/>
                </a:solidFill>
                <a:latin typeface="+mn-lt"/>
                <a:ea typeface="+mn-ea"/>
              </a:rPr>
              <a:t>A. </a:t>
            </a:r>
            <a:r>
              <a:rPr lang="en-GB" altLang="es-ES" sz="1600" dirty="0" err="1" smtClean="0">
                <a:solidFill>
                  <a:srgbClr val="414141"/>
                </a:solidFill>
                <a:latin typeface="+mn-lt"/>
                <a:ea typeface="+mn-ea"/>
              </a:rPr>
              <a:t>Toreti</a:t>
            </a:r>
            <a:r>
              <a:rPr lang="en-GB" altLang="es-ES" sz="1600" dirty="0" smtClean="0">
                <a:solidFill>
                  <a:srgbClr val="414141"/>
                </a:solidFill>
                <a:latin typeface="+mn-lt"/>
                <a:ea typeface="+mn-ea"/>
              </a:rPr>
              <a:t> (JRC)</a:t>
            </a:r>
            <a:endParaRPr lang="en-US" altLang="es-ES" sz="1600" dirty="0">
              <a:solidFill>
                <a:srgbClr val="414141"/>
              </a:solidFill>
              <a:latin typeface="+mn-lt"/>
              <a:ea typeface="+mn-ea"/>
            </a:endParaRPr>
          </a:p>
        </p:txBody>
      </p:sp>
      <p:pic>
        <p:nvPicPr>
          <p:cNvPr id="20" name="Image" descr="Imag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9115" y="2601570"/>
            <a:ext cx="3232640" cy="2828561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3" name="Group 2"/>
          <p:cNvGrpSpPr/>
          <p:nvPr/>
        </p:nvGrpSpPr>
        <p:grpSpPr>
          <a:xfrm>
            <a:off x="3402141" y="2249881"/>
            <a:ext cx="5615252" cy="4439654"/>
            <a:chOff x="5174668" y="207456"/>
            <a:chExt cx="7017332" cy="6510209"/>
          </a:xfrm>
        </p:grpSpPr>
        <p:sp>
          <p:nvSpPr>
            <p:cNvPr id="21" name="Flowchart: Magnetic Disk 20"/>
            <p:cNvSpPr/>
            <p:nvPr/>
          </p:nvSpPr>
          <p:spPr>
            <a:xfrm>
              <a:off x="5521280" y="2103550"/>
              <a:ext cx="1271406" cy="712810"/>
            </a:xfrm>
            <a:prstGeom prst="flowChartMagneticDisk">
              <a:avLst/>
            </a:prstGeom>
            <a:solidFill>
              <a:schemeClr val="accent3">
                <a:lumMod val="75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 smtClean="0"/>
                <a:t>Climate</a:t>
              </a:r>
              <a:endParaRPr lang="en-US" sz="1100" dirty="0"/>
            </a:p>
          </p:txBody>
        </p:sp>
        <p:sp>
          <p:nvSpPr>
            <p:cNvPr id="22" name="Flowchart: Magnetic Disk 21"/>
            <p:cNvSpPr/>
            <p:nvPr/>
          </p:nvSpPr>
          <p:spPr>
            <a:xfrm>
              <a:off x="5299360" y="2896677"/>
              <a:ext cx="1766457" cy="945573"/>
            </a:xfrm>
            <a:prstGeom prst="flowChartMagneticDisk">
              <a:avLst/>
            </a:prstGeom>
            <a:solidFill>
              <a:schemeClr val="accent3">
                <a:lumMod val="75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 smtClean="0"/>
                <a:t>Risk indicators</a:t>
              </a:r>
              <a:endParaRPr lang="en-US" sz="1100" dirty="0"/>
            </a:p>
          </p:txBody>
        </p:sp>
        <p:sp>
          <p:nvSpPr>
            <p:cNvPr id="23" name="Flowchart: Magnetic Disk 22"/>
            <p:cNvSpPr/>
            <p:nvPr/>
          </p:nvSpPr>
          <p:spPr>
            <a:xfrm>
              <a:off x="5174668" y="3922567"/>
              <a:ext cx="2015839" cy="1322802"/>
            </a:xfrm>
            <a:prstGeom prst="flowChartMagneticDisk">
              <a:avLst/>
            </a:prstGeom>
            <a:solidFill>
              <a:schemeClr val="accent3">
                <a:lumMod val="75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 smtClean="0"/>
                <a:t>Biophysical-Economic models</a:t>
              </a:r>
              <a:endParaRPr lang="en-US" sz="1100" dirty="0"/>
            </a:p>
          </p:txBody>
        </p:sp>
        <p:sp>
          <p:nvSpPr>
            <p:cNvPr id="24" name="Flowchart: Magnetic Disk 23"/>
            <p:cNvSpPr/>
            <p:nvPr/>
          </p:nvSpPr>
          <p:spPr>
            <a:xfrm>
              <a:off x="5435924" y="5306363"/>
              <a:ext cx="1493326" cy="785946"/>
            </a:xfrm>
            <a:prstGeom prst="flowChartMagneticDisk">
              <a:avLst/>
            </a:prstGeom>
            <a:solidFill>
              <a:schemeClr val="accent3">
                <a:lumMod val="75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 smtClean="0"/>
                <a:t>Experts</a:t>
              </a:r>
              <a:endParaRPr lang="en-US" sz="1100" dirty="0"/>
            </a:p>
          </p:txBody>
        </p:sp>
        <p:sp>
          <p:nvSpPr>
            <p:cNvPr id="25" name="Cube 24"/>
            <p:cNvSpPr/>
            <p:nvPr/>
          </p:nvSpPr>
          <p:spPr>
            <a:xfrm>
              <a:off x="9552462" y="3362095"/>
              <a:ext cx="1965924" cy="935182"/>
            </a:xfrm>
            <a:prstGeom prst="cube">
              <a:avLst/>
            </a:prstGeom>
            <a:solidFill>
              <a:srgbClr val="C00000"/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 smtClean="0"/>
                <a:t>Actions </a:t>
              </a:r>
            </a:p>
            <a:p>
              <a:pPr algn="ctr"/>
              <a:r>
                <a:rPr lang="en-US" sz="1100" dirty="0" smtClean="0"/>
                <a:t> React &amp; Adapt</a:t>
              </a:r>
              <a:endParaRPr lang="en-US" sz="1100" dirty="0"/>
            </a:p>
          </p:txBody>
        </p:sp>
        <p:sp>
          <p:nvSpPr>
            <p:cNvPr id="26" name="Right Arrow 25"/>
            <p:cNvSpPr/>
            <p:nvPr/>
          </p:nvSpPr>
          <p:spPr>
            <a:xfrm>
              <a:off x="7661319" y="3636531"/>
              <a:ext cx="1236518" cy="472786"/>
            </a:xfrm>
            <a:prstGeom prst="rightArrow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/>
            </a:p>
          </p:txBody>
        </p:sp>
        <p:sp>
          <p:nvSpPr>
            <p:cNvPr id="27" name="Rounded Rectangle 26"/>
            <p:cNvSpPr/>
            <p:nvPr/>
          </p:nvSpPr>
          <p:spPr>
            <a:xfrm>
              <a:off x="8279578" y="2327268"/>
              <a:ext cx="1065807" cy="45126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 smtClean="0">
                  <a:solidFill>
                    <a:schemeClr val="tx2">
                      <a:lumMod val="50000"/>
                    </a:schemeClr>
                  </a:solidFill>
                </a:rPr>
                <a:t>Farmers</a:t>
              </a:r>
              <a:endParaRPr lang="en-US" sz="1100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28" name="Cloud 27"/>
            <p:cNvSpPr/>
            <p:nvPr/>
          </p:nvSpPr>
          <p:spPr>
            <a:xfrm>
              <a:off x="6973783" y="280263"/>
              <a:ext cx="1846615" cy="920756"/>
            </a:xfrm>
            <a:prstGeom prst="cloud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 smtClean="0">
                  <a:solidFill>
                    <a:schemeClr val="tx2">
                      <a:lumMod val="50000"/>
                    </a:schemeClr>
                  </a:solidFill>
                </a:rPr>
                <a:t>Optimize practices &amp;</a:t>
              </a:r>
            </a:p>
            <a:p>
              <a:pPr algn="ctr"/>
              <a:r>
                <a:rPr lang="en-US" sz="1100" dirty="0" err="1" smtClean="0">
                  <a:solidFill>
                    <a:schemeClr val="tx2">
                      <a:lumMod val="50000"/>
                    </a:schemeClr>
                  </a:solidFill>
                </a:rPr>
                <a:t>Infrastructur</a:t>
              </a:r>
              <a:endParaRPr lang="en-US" sz="1100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29" name="Rounded Rectangle 28"/>
            <p:cNvSpPr/>
            <p:nvPr/>
          </p:nvSpPr>
          <p:spPr>
            <a:xfrm>
              <a:off x="9597972" y="2376788"/>
              <a:ext cx="1065807" cy="45126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 smtClean="0">
                  <a:solidFill>
                    <a:schemeClr val="tx2">
                      <a:lumMod val="50000"/>
                    </a:schemeClr>
                  </a:solidFill>
                </a:rPr>
                <a:t>Breeders</a:t>
              </a:r>
              <a:endParaRPr lang="en-US" sz="1100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30" name="Rounded Rectangle 29"/>
            <p:cNvSpPr/>
            <p:nvPr/>
          </p:nvSpPr>
          <p:spPr>
            <a:xfrm>
              <a:off x="10832277" y="2405924"/>
              <a:ext cx="1269182" cy="468296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 smtClean="0">
                  <a:solidFill>
                    <a:schemeClr val="tx2">
                      <a:lumMod val="50000"/>
                    </a:schemeClr>
                  </a:solidFill>
                </a:rPr>
                <a:t>Food companies</a:t>
              </a:r>
              <a:endParaRPr lang="en-US" sz="1100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31" name="Rounded Rectangle 30"/>
            <p:cNvSpPr/>
            <p:nvPr/>
          </p:nvSpPr>
          <p:spPr>
            <a:xfrm>
              <a:off x="8231581" y="4634507"/>
              <a:ext cx="2054881" cy="578995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 smtClean="0">
                  <a:solidFill>
                    <a:schemeClr val="tx2">
                      <a:lumMod val="50000"/>
                    </a:schemeClr>
                  </a:solidFill>
                </a:rPr>
                <a:t>Regional to national policy makers</a:t>
              </a:r>
              <a:endParaRPr lang="en-US" sz="1100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32" name="Rounded Rectangle 31"/>
            <p:cNvSpPr/>
            <p:nvPr/>
          </p:nvSpPr>
          <p:spPr>
            <a:xfrm>
              <a:off x="10887340" y="4577263"/>
              <a:ext cx="1085821" cy="40466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 smtClean="0">
                  <a:solidFill>
                    <a:schemeClr val="tx2">
                      <a:lumMod val="50000"/>
                    </a:schemeClr>
                  </a:solidFill>
                </a:rPr>
                <a:t>EU</a:t>
              </a:r>
              <a:endParaRPr lang="en-US" sz="1100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33" name="Cloud 32"/>
            <p:cNvSpPr/>
            <p:nvPr/>
          </p:nvSpPr>
          <p:spPr>
            <a:xfrm>
              <a:off x="8827067" y="207456"/>
              <a:ext cx="1846615" cy="920756"/>
            </a:xfrm>
            <a:prstGeom prst="cloud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 smtClean="0">
                  <a:solidFill>
                    <a:schemeClr val="tx2">
                      <a:lumMod val="50000"/>
                    </a:schemeClr>
                  </a:solidFill>
                </a:rPr>
                <a:t>Optimize  selection &amp; development</a:t>
              </a:r>
              <a:endParaRPr lang="en-US" sz="1100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34" name="Cloud 33"/>
            <p:cNvSpPr/>
            <p:nvPr/>
          </p:nvSpPr>
          <p:spPr>
            <a:xfrm>
              <a:off x="10595267" y="279256"/>
              <a:ext cx="1596733" cy="613309"/>
            </a:xfrm>
            <a:prstGeom prst="cloud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 smtClean="0">
                  <a:solidFill>
                    <a:schemeClr val="tx2">
                      <a:lumMod val="50000"/>
                    </a:schemeClr>
                  </a:solidFill>
                </a:rPr>
                <a:t> investments</a:t>
              </a:r>
              <a:endParaRPr lang="en-US" sz="1100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cxnSp>
          <p:nvCxnSpPr>
            <p:cNvPr id="35" name="Straight Arrow Connector 34"/>
            <p:cNvCxnSpPr>
              <a:stCxn id="27" idx="0"/>
              <a:endCxn id="28" idx="1"/>
            </p:cNvCxnSpPr>
            <p:nvPr/>
          </p:nvCxnSpPr>
          <p:spPr>
            <a:xfrm flipH="1" flipV="1">
              <a:off x="7897091" y="1200039"/>
              <a:ext cx="915391" cy="1127229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6" name="Straight Arrow Connector 35"/>
            <p:cNvCxnSpPr>
              <a:stCxn id="29" idx="0"/>
              <a:endCxn id="33" idx="1"/>
            </p:cNvCxnSpPr>
            <p:nvPr/>
          </p:nvCxnSpPr>
          <p:spPr>
            <a:xfrm flipH="1" flipV="1">
              <a:off x="9750375" y="1127232"/>
              <a:ext cx="380501" cy="124955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7" name="Straight Arrow Connector 36"/>
            <p:cNvCxnSpPr>
              <a:stCxn id="30" idx="0"/>
              <a:endCxn id="34" idx="1"/>
            </p:cNvCxnSpPr>
            <p:nvPr/>
          </p:nvCxnSpPr>
          <p:spPr>
            <a:xfrm flipH="1" flipV="1">
              <a:off x="11393634" y="891912"/>
              <a:ext cx="73234" cy="1514012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8" name="Cloud 37"/>
            <p:cNvSpPr/>
            <p:nvPr/>
          </p:nvSpPr>
          <p:spPr>
            <a:xfrm>
              <a:off x="7601826" y="5946797"/>
              <a:ext cx="1933195" cy="770868"/>
            </a:xfrm>
            <a:prstGeom prst="cloud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 smtClean="0">
                  <a:solidFill>
                    <a:schemeClr val="tx2">
                      <a:lumMod val="50000"/>
                    </a:schemeClr>
                  </a:solidFill>
                </a:rPr>
                <a:t>Support plans, Investments</a:t>
              </a:r>
              <a:endParaRPr lang="en-US" sz="1100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39" name="Cloud 38"/>
            <p:cNvSpPr/>
            <p:nvPr/>
          </p:nvSpPr>
          <p:spPr>
            <a:xfrm>
              <a:off x="9866878" y="5614886"/>
              <a:ext cx="1930797" cy="770868"/>
            </a:xfrm>
            <a:prstGeom prst="cloud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 smtClean="0">
                  <a:solidFill>
                    <a:schemeClr val="tx2">
                      <a:lumMod val="50000"/>
                    </a:schemeClr>
                  </a:solidFill>
                </a:rPr>
                <a:t>Market stabilization, trade</a:t>
              </a:r>
              <a:endParaRPr lang="en-US" sz="1100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cxnSp>
          <p:nvCxnSpPr>
            <p:cNvPr id="40" name="Straight Arrow Connector 39"/>
            <p:cNvCxnSpPr>
              <a:stCxn id="31" idx="2"/>
              <a:endCxn id="38" idx="3"/>
            </p:cNvCxnSpPr>
            <p:nvPr/>
          </p:nvCxnSpPr>
          <p:spPr>
            <a:xfrm flipH="1">
              <a:off x="8568424" y="5213502"/>
              <a:ext cx="690598" cy="77737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1" name="Straight Arrow Connector 40"/>
            <p:cNvCxnSpPr>
              <a:endCxn id="39" idx="3"/>
            </p:cNvCxnSpPr>
            <p:nvPr/>
          </p:nvCxnSpPr>
          <p:spPr>
            <a:xfrm flipH="1">
              <a:off x="10832277" y="4981925"/>
              <a:ext cx="575957" cy="67703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2" name="Text Box 12"/>
          <p:cNvSpPr txBox="1">
            <a:spLocks noChangeArrowheads="1"/>
          </p:cNvSpPr>
          <p:nvPr/>
        </p:nvSpPr>
        <p:spPr bwMode="auto">
          <a:xfrm>
            <a:off x="6006905" y="-7754"/>
            <a:ext cx="3137095" cy="4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86895" tIns="43448" rIns="86895" bIns="43448">
            <a:spAutoFit/>
          </a:bodyPr>
          <a:lstStyle>
            <a:lvl1pPr defTabSz="868363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868363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868363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868363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868363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defTabSz="457200" eaLnBrk="1" hangingPunct="1">
              <a:lnSpc>
                <a:spcPct val="104000"/>
              </a:lnSpc>
              <a:spcBef>
                <a:spcPct val="50000"/>
              </a:spcBef>
              <a:buClr>
                <a:srgbClr val="000000"/>
              </a:buClr>
              <a:buSzPct val="100000"/>
              <a:defRPr/>
            </a:pPr>
            <a:r>
              <a:rPr lang="en-GB" altLang="es-ES" sz="2100" dirty="0" smtClean="0">
                <a:solidFill>
                  <a:srgbClr val="0070C0"/>
                </a:solidFill>
                <a:latin typeface="+mn-lt"/>
                <a:ea typeface="+mn-ea"/>
              </a:rPr>
              <a:t>User-provider interaction</a:t>
            </a:r>
            <a:endParaRPr lang="en-US" altLang="es-ES" sz="2100" dirty="0">
              <a:solidFill>
                <a:srgbClr val="0070C0"/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1854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Personalizado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24484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Tema de Office">
  <a:themeElements>
    <a:clrScheme name="Personalizado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24484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25594</TotalTime>
  <Words>1108</Words>
  <Application>Microsoft Office PowerPoint</Application>
  <PresentationFormat>On-screen Show (4:3)</PresentationFormat>
  <Paragraphs>121</Paragraphs>
  <Slides>16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16</vt:i4>
      </vt:variant>
    </vt:vector>
  </HeadingPairs>
  <TitlesOfParts>
    <vt:vector size="26" baseType="lpstr">
      <vt:lpstr>ＭＳ Ｐゴシック</vt:lpstr>
      <vt:lpstr>Arial</vt:lpstr>
      <vt:lpstr>Calibri</vt:lpstr>
      <vt:lpstr>Calibri Light</vt:lpstr>
      <vt:lpstr>Century Gothic</vt:lpstr>
      <vt:lpstr>DejaVu Sans</vt:lpstr>
      <vt:lpstr>Times New Roman</vt:lpstr>
      <vt:lpstr>Tema de Office</vt:lpstr>
      <vt:lpstr>1_Office Theme</vt:lpstr>
      <vt:lpstr>1_Tema de Office</vt:lpstr>
      <vt:lpstr>PowerPoint Presentation</vt:lpstr>
      <vt:lpstr>Climate information requirements</vt:lpstr>
      <vt:lpstr>Typical climate change information</vt:lpstr>
      <vt:lpstr>An alternative: decadal climate predictions</vt:lpstr>
      <vt:lpstr>Decadal climate predictions</vt:lpstr>
      <vt:lpstr>Standards and quality control</vt:lpstr>
      <vt:lpstr>Why could we expect skill?</vt:lpstr>
      <vt:lpstr>Operationalisation</vt:lpstr>
      <vt:lpstr>Climate affects food production</vt:lpstr>
      <vt:lpstr>Applications of decadal climate predictions</vt:lpstr>
      <vt:lpstr>How to go beyond in decadal prediction?</vt:lpstr>
      <vt:lpstr>Carbon transfers are fast</vt:lpstr>
      <vt:lpstr>Going beyond 10 years</vt:lpstr>
      <vt:lpstr>Going beyond 10 years</vt:lpstr>
      <vt:lpstr>Recommendations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BSC Slides v.1</dc:title>
  <dc:creator>BSC-CNS</dc:creator>
  <cp:lastModifiedBy>Francisco Doblas-Reyes</cp:lastModifiedBy>
  <cp:revision>790</cp:revision>
  <dcterms:created xsi:type="dcterms:W3CDTF">2016-07-07T10:13:32Z</dcterms:created>
  <dcterms:modified xsi:type="dcterms:W3CDTF">2020-11-14T12:24:19Z</dcterms:modified>
</cp:coreProperties>
</file>